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85"/>
  </p:notesMasterIdLst>
  <p:sldIdLst>
    <p:sldId id="257" r:id="rId2"/>
    <p:sldId id="260" r:id="rId3"/>
    <p:sldId id="258" r:id="rId4"/>
    <p:sldId id="259" r:id="rId5"/>
    <p:sldId id="261" r:id="rId6"/>
    <p:sldId id="357" r:id="rId7"/>
    <p:sldId id="274" r:id="rId8"/>
    <p:sldId id="397" r:id="rId9"/>
    <p:sldId id="398" r:id="rId10"/>
    <p:sldId id="358" r:id="rId11"/>
    <p:sldId id="399" r:id="rId12"/>
    <p:sldId id="400" r:id="rId13"/>
    <p:sldId id="401" r:id="rId14"/>
    <p:sldId id="402" r:id="rId15"/>
    <p:sldId id="403" r:id="rId16"/>
    <p:sldId id="404" r:id="rId17"/>
    <p:sldId id="348" r:id="rId18"/>
    <p:sldId id="407" r:id="rId19"/>
    <p:sldId id="359" r:id="rId20"/>
    <p:sldId id="356" r:id="rId21"/>
    <p:sldId id="411" r:id="rId22"/>
    <p:sldId id="354" r:id="rId23"/>
    <p:sldId id="360" r:id="rId24"/>
    <p:sldId id="355" r:id="rId25"/>
    <p:sldId id="364" r:id="rId26"/>
    <p:sldId id="412" r:id="rId27"/>
    <p:sldId id="349" r:id="rId28"/>
    <p:sldId id="405" r:id="rId29"/>
    <p:sldId id="361" r:id="rId30"/>
    <p:sldId id="362" r:id="rId31"/>
    <p:sldId id="350" r:id="rId32"/>
    <p:sldId id="410" r:id="rId33"/>
    <p:sldId id="351" r:id="rId34"/>
    <p:sldId id="352" r:id="rId35"/>
    <p:sldId id="365" r:id="rId36"/>
    <p:sldId id="408" r:id="rId37"/>
    <p:sldId id="409" r:id="rId38"/>
    <p:sldId id="413" r:id="rId39"/>
    <p:sldId id="264" r:id="rId40"/>
    <p:sldId id="287" r:id="rId41"/>
    <p:sldId id="266" r:id="rId42"/>
    <p:sldId id="414" r:id="rId43"/>
    <p:sldId id="415" r:id="rId44"/>
    <p:sldId id="416" r:id="rId45"/>
    <p:sldId id="417" r:id="rId46"/>
    <p:sldId id="418" r:id="rId47"/>
    <p:sldId id="419" r:id="rId48"/>
    <p:sldId id="420" r:id="rId49"/>
    <p:sldId id="421" r:id="rId50"/>
    <p:sldId id="288" r:id="rId51"/>
    <p:sldId id="289" r:id="rId52"/>
    <p:sldId id="290" r:id="rId53"/>
    <p:sldId id="291" r:id="rId54"/>
    <p:sldId id="292" r:id="rId55"/>
    <p:sldId id="293" r:id="rId56"/>
    <p:sldId id="294" r:id="rId57"/>
    <p:sldId id="268" r:id="rId58"/>
    <p:sldId id="269" r:id="rId59"/>
    <p:sldId id="270" r:id="rId60"/>
    <p:sldId id="271" r:id="rId61"/>
    <p:sldId id="366" r:id="rId62"/>
    <p:sldId id="367" r:id="rId63"/>
    <p:sldId id="280" r:id="rId64"/>
    <p:sldId id="281" r:id="rId65"/>
    <p:sldId id="375" r:id="rId66"/>
    <p:sldId id="368" r:id="rId67"/>
    <p:sldId id="369" r:id="rId68"/>
    <p:sldId id="370" r:id="rId69"/>
    <p:sldId id="371" r:id="rId70"/>
    <p:sldId id="372" r:id="rId71"/>
    <p:sldId id="373" r:id="rId72"/>
    <p:sldId id="326" r:id="rId73"/>
    <p:sldId id="317" r:id="rId74"/>
    <p:sldId id="389" r:id="rId75"/>
    <p:sldId id="318" r:id="rId76"/>
    <p:sldId id="319" r:id="rId77"/>
    <p:sldId id="320" r:id="rId78"/>
    <p:sldId id="321" r:id="rId79"/>
    <p:sldId id="322" r:id="rId80"/>
    <p:sldId id="323" r:id="rId81"/>
    <p:sldId id="324" r:id="rId82"/>
    <p:sldId id="392" r:id="rId83"/>
    <p:sldId id="393"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20221" autoAdjust="0"/>
    <p:restoredTop sz="71147" autoAdjust="0"/>
  </p:normalViewPr>
  <p:slideViewPr>
    <p:cSldViewPr>
      <p:cViewPr>
        <p:scale>
          <a:sx n="50" d="100"/>
          <a:sy n="50" d="100"/>
        </p:scale>
        <p:origin x="-1722" y="-108"/>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DA7730-985F-420D-B382-DC8B5EFAC3BD}" type="doc">
      <dgm:prSet loTypeId="urn:microsoft.com/office/officeart/2005/8/layout/radial4" loCatId="relationship" qsTypeId="urn:microsoft.com/office/officeart/2005/8/quickstyle/simple1" qsCatId="simple" csTypeId="urn:microsoft.com/office/officeart/2005/8/colors/colorful3" csCatId="colorful" phldr="1"/>
      <dgm:spPr/>
      <dgm:t>
        <a:bodyPr/>
        <a:lstStyle/>
        <a:p>
          <a:endParaRPr lang="en-US"/>
        </a:p>
      </dgm:t>
    </dgm:pt>
    <dgm:pt modelId="{CD0D9F79-D8C0-4DB6-85E5-8E71EB138411}">
      <dgm:prSet phldrT="[Text]"/>
      <dgm:spPr>
        <a:xfrm>
          <a:off x="2073200" y="40280"/>
          <a:ext cx="2002214" cy="2002214"/>
        </a:xfrm>
        <a:solidFill>
          <a:srgbClr val="FEB80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Times New Roman" pitchFamily="18" charset="0"/>
              <a:ea typeface="+mn-ea"/>
              <a:cs typeface="Times New Roman" pitchFamily="18" charset="0"/>
            </a:rPr>
            <a:t>Tools </a:t>
          </a:r>
          <a:endParaRPr lang="en-US" dirty="0">
            <a:solidFill>
              <a:sysClr val="window" lastClr="FFFFFF"/>
            </a:solidFill>
            <a:latin typeface="Times New Roman" pitchFamily="18" charset="0"/>
            <a:ea typeface="+mn-ea"/>
            <a:cs typeface="Times New Roman" pitchFamily="18" charset="0"/>
          </a:endParaRPr>
        </a:p>
      </dgm:t>
    </dgm:pt>
    <dgm:pt modelId="{A342D2FA-3239-4C3D-BBB1-B9E4D3AA7956}" type="parTrans" cxnId="{2583BDB7-404A-49FA-8943-21C6192B6A76}">
      <dgm:prSet/>
      <dgm:spPr/>
      <dgm:t>
        <a:bodyPr/>
        <a:lstStyle/>
        <a:p>
          <a:endParaRPr lang="en-US">
            <a:latin typeface="Times New Roman" pitchFamily="18" charset="0"/>
            <a:cs typeface="Times New Roman" pitchFamily="18" charset="0"/>
          </a:endParaRPr>
        </a:p>
      </dgm:t>
    </dgm:pt>
    <dgm:pt modelId="{1DF77028-04BF-49D4-B871-C6B1C6BE5C33}" type="sibTrans" cxnId="{2583BDB7-404A-49FA-8943-21C6192B6A76}">
      <dgm:prSet/>
      <dgm:spPr/>
      <dgm:t>
        <a:bodyPr/>
        <a:lstStyle/>
        <a:p>
          <a:endParaRPr lang="en-US">
            <a:latin typeface="Times New Roman" pitchFamily="18" charset="0"/>
            <a:cs typeface="Times New Roman" pitchFamily="18" charset="0"/>
          </a:endParaRPr>
        </a:p>
      </dgm:t>
    </dgm:pt>
    <dgm:pt modelId="{21A28AE1-250C-47F9-8EBE-0D0D9E8D709B}">
      <dgm:prSet phldrT="[Text]"/>
      <dgm:spPr>
        <a:xfrm>
          <a:off x="4139243" y="2299705"/>
          <a:ext cx="1902103" cy="1521683"/>
        </a:xfrm>
        <a:solidFill>
          <a:srgbClr val="C32D2E">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Times New Roman" pitchFamily="18" charset="0"/>
              <a:ea typeface="+mn-ea"/>
              <a:cs typeface="Times New Roman" pitchFamily="18" charset="0"/>
            </a:rPr>
            <a:t>Machine tools </a:t>
          </a:r>
          <a:endParaRPr lang="en-US" dirty="0">
            <a:solidFill>
              <a:sysClr val="window" lastClr="FFFFFF"/>
            </a:solidFill>
            <a:latin typeface="Times New Roman" pitchFamily="18" charset="0"/>
            <a:ea typeface="+mn-ea"/>
            <a:cs typeface="Times New Roman" pitchFamily="18" charset="0"/>
          </a:endParaRPr>
        </a:p>
      </dgm:t>
    </dgm:pt>
    <dgm:pt modelId="{5A7CCA71-DA2E-4681-BE1A-D1C4E2119058}" type="parTrans" cxnId="{D1B6D2E4-8435-451E-AAB2-BDEED6AADC8C}">
      <dgm:prSet/>
      <dgm:spPr>
        <a:xfrm rot="2702702">
          <a:off x="3596804" y="2155919"/>
          <a:ext cx="1750303" cy="570631"/>
        </a:xfrm>
        <a:solidFill>
          <a:srgbClr val="C32D2E">
            <a:hueOff val="0"/>
            <a:satOff val="0"/>
            <a:lumOff val="0"/>
            <a:alphaOff val="0"/>
          </a:srgbClr>
        </a:solidFill>
        <a:ln>
          <a:noFill/>
        </a:ln>
        <a:effectLst/>
      </dgm:spPr>
      <dgm:t>
        <a:bodyPr/>
        <a:lstStyle/>
        <a:p>
          <a:endParaRPr lang="en-US" dirty="0">
            <a:latin typeface="Times New Roman" pitchFamily="18" charset="0"/>
            <a:cs typeface="Times New Roman" pitchFamily="18" charset="0"/>
          </a:endParaRPr>
        </a:p>
      </dgm:t>
    </dgm:pt>
    <dgm:pt modelId="{C7F859A7-D8EA-4916-84A2-C975984B1805}" type="sibTrans" cxnId="{D1B6D2E4-8435-451E-AAB2-BDEED6AADC8C}">
      <dgm:prSet/>
      <dgm:spPr/>
      <dgm:t>
        <a:bodyPr/>
        <a:lstStyle/>
        <a:p>
          <a:endParaRPr lang="en-US">
            <a:latin typeface="Times New Roman" pitchFamily="18" charset="0"/>
            <a:cs typeface="Times New Roman" pitchFamily="18" charset="0"/>
          </a:endParaRPr>
        </a:p>
      </dgm:t>
    </dgm:pt>
    <dgm:pt modelId="{FD18E884-CAB4-4935-8EB8-1CFF3DE27CD2}">
      <dgm:prSet phldrT="[Text]"/>
      <dgm:spPr>
        <a:xfrm>
          <a:off x="136119" y="2235164"/>
          <a:ext cx="1902103" cy="1521683"/>
        </a:xfrm>
        <a:solidFill>
          <a:srgbClr val="C32D2E">
            <a:hueOff val="-16826439"/>
            <a:satOff val="-8652"/>
            <a:lumOff val="-3725"/>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Times New Roman" pitchFamily="18" charset="0"/>
              <a:ea typeface="+mn-ea"/>
              <a:cs typeface="Times New Roman" pitchFamily="18" charset="0"/>
            </a:rPr>
            <a:t>Hand  tools</a:t>
          </a:r>
          <a:endParaRPr lang="en-US" dirty="0">
            <a:solidFill>
              <a:sysClr val="window" lastClr="FFFFFF"/>
            </a:solidFill>
            <a:latin typeface="Times New Roman" pitchFamily="18" charset="0"/>
            <a:ea typeface="+mn-ea"/>
            <a:cs typeface="Times New Roman" pitchFamily="18" charset="0"/>
          </a:endParaRPr>
        </a:p>
      </dgm:t>
    </dgm:pt>
    <dgm:pt modelId="{89246CB2-CA77-468D-AE75-63271DBC50C4}" type="parTrans" cxnId="{EE10CA9C-4473-4336-A71C-ACCCD902D973}">
      <dgm:prSet/>
      <dgm:spPr>
        <a:xfrm rot="8128359">
          <a:off x="844874" y="2118840"/>
          <a:ext cx="1687986" cy="570631"/>
        </a:xfrm>
        <a:solidFill>
          <a:srgbClr val="C32D2E">
            <a:hueOff val="-16826439"/>
            <a:satOff val="-8652"/>
            <a:lumOff val="-3725"/>
            <a:alphaOff val="0"/>
          </a:srgbClr>
        </a:solidFill>
        <a:ln>
          <a:noFill/>
        </a:ln>
        <a:effectLst/>
      </dgm:spPr>
      <dgm:t>
        <a:bodyPr/>
        <a:lstStyle/>
        <a:p>
          <a:endParaRPr lang="en-US" dirty="0">
            <a:latin typeface="Times New Roman" pitchFamily="18" charset="0"/>
            <a:cs typeface="Times New Roman" pitchFamily="18" charset="0"/>
          </a:endParaRPr>
        </a:p>
      </dgm:t>
    </dgm:pt>
    <dgm:pt modelId="{54B54D42-C7B3-48E6-B584-84562580317A}" type="sibTrans" cxnId="{EE10CA9C-4473-4336-A71C-ACCCD902D973}">
      <dgm:prSet/>
      <dgm:spPr/>
      <dgm:t>
        <a:bodyPr/>
        <a:lstStyle/>
        <a:p>
          <a:endParaRPr lang="en-US">
            <a:latin typeface="Times New Roman" pitchFamily="18" charset="0"/>
            <a:cs typeface="Times New Roman" pitchFamily="18" charset="0"/>
          </a:endParaRPr>
        </a:p>
      </dgm:t>
    </dgm:pt>
    <dgm:pt modelId="{66150908-9EE6-4870-B6A7-A81838C5CBEE}" type="pres">
      <dgm:prSet presAssocID="{6BDA7730-985F-420D-B382-DC8B5EFAC3BD}" presName="cycle" presStyleCnt="0">
        <dgm:presLayoutVars>
          <dgm:chMax val="1"/>
          <dgm:dir/>
          <dgm:animLvl val="ctr"/>
          <dgm:resizeHandles val="exact"/>
        </dgm:presLayoutVars>
      </dgm:prSet>
      <dgm:spPr/>
      <dgm:t>
        <a:bodyPr/>
        <a:lstStyle/>
        <a:p>
          <a:endParaRPr lang="en-IN"/>
        </a:p>
      </dgm:t>
    </dgm:pt>
    <dgm:pt modelId="{7EE1696B-5A80-48C9-BBE9-0E411F278CF4}" type="pres">
      <dgm:prSet presAssocID="{CD0D9F79-D8C0-4DB6-85E5-8E71EB138411}" presName="centerShape" presStyleLbl="node0" presStyleIdx="0" presStyleCnt="1" custLinFactNeighborX="-1801" custLinFactNeighborY="-28774"/>
      <dgm:spPr>
        <a:prstGeom prst="ellipse">
          <a:avLst/>
        </a:prstGeom>
      </dgm:spPr>
      <dgm:t>
        <a:bodyPr/>
        <a:lstStyle/>
        <a:p>
          <a:endParaRPr lang="en-US"/>
        </a:p>
      </dgm:t>
    </dgm:pt>
    <dgm:pt modelId="{8F1979D0-569C-48D1-BFA3-F3475AFE8750}" type="pres">
      <dgm:prSet presAssocID="{5A7CCA71-DA2E-4681-BE1A-D1C4E2119058}" presName="parTrans" presStyleLbl="bgSibTrans2D1" presStyleIdx="0" presStyleCnt="2"/>
      <dgm:spPr>
        <a:prstGeom prst="leftArrow">
          <a:avLst>
            <a:gd name="adj1" fmla="val 60000"/>
            <a:gd name="adj2" fmla="val 50000"/>
          </a:avLst>
        </a:prstGeom>
      </dgm:spPr>
      <dgm:t>
        <a:bodyPr/>
        <a:lstStyle/>
        <a:p>
          <a:endParaRPr lang="en-IN"/>
        </a:p>
      </dgm:t>
    </dgm:pt>
    <dgm:pt modelId="{A77D7212-0C39-4BF3-87A8-821E8F455154}" type="pres">
      <dgm:prSet presAssocID="{21A28AE1-250C-47F9-8EBE-0D0D9E8D709B}" presName="node" presStyleLbl="node1" presStyleIdx="0" presStyleCnt="2" custRadScaleRad="72881" custRadScaleInc="176129">
        <dgm:presLayoutVars>
          <dgm:bulletEnabled val="1"/>
        </dgm:presLayoutVars>
      </dgm:prSet>
      <dgm:spPr>
        <a:prstGeom prst="roundRect">
          <a:avLst>
            <a:gd name="adj" fmla="val 10000"/>
          </a:avLst>
        </a:prstGeom>
      </dgm:spPr>
      <dgm:t>
        <a:bodyPr/>
        <a:lstStyle/>
        <a:p>
          <a:endParaRPr lang="en-IN"/>
        </a:p>
      </dgm:t>
    </dgm:pt>
    <dgm:pt modelId="{9C4AF3A7-2360-4AA9-AFE7-084807D46500}" type="pres">
      <dgm:prSet presAssocID="{89246CB2-CA77-468D-AE75-63271DBC50C4}" presName="parTrans" presStyleLbl="bgSibTrans2D1" presStyleIdx="1" presStyleCnt="2"/>
      <dgm:spPr>
        <a:prstGeom prst="leftArrow">
          <a:avLst>
            <a:gd name="adj1" fmla="val 60000"/>
            <a:gd name="adj2" fmla="val 50000"/>
          </a:avLst>
        </a:prstGeom>
      </dgm:spPr>
      <dgm:t>
        <a:bodyPr/>
        <a:lstStyle/>
        <a:p>
          <a:endParaRPr lang="en-IN"/>
        </a:p>
      </dgm:t>
    </dgm:pt>
    <dgm:pt modelId="{F71D3016-E55E-4D6C-8960-9A5471E4BFB3}" type="pres">
      <dgm:prSet presAssocID="{FD18E884-CAB4-4935-8EB8-1CFF3DE27CD2}" presName="node" presStyleLbl="node1" presStyleIdx="1" presStyleCnt="2" custRadScaleRad="78382" custRadScaleInc="-173080">
        <dgm:presLayoutVars>
          <dgm:bulletEnabled val="1"/>
        </dgm:presLayoutVars>
      </dgm:prSet>
      <dgm:spPr>
        <a:prstGeom prst="roundRect">
          <a:avLst>
            <a:gd name="adj" fmla="val 10000"/>
          </a:avLst>
        </a:prstGeom>
      </dgm:spPr>
      <dgm:t>
        <a:bodyPr/>
        <a:lstStyle/>
        <a:p>
          <a:endParaRPr lang="en-IN"/>
        </a:p>
      </dgm:t>
    </dgm:pt>
  </dgm:ptLst>
  <dgm:cxnLst>
    <dgm:cxn modelId="{8D50B01D-64EE-43E5-A45F-D1A862039A84}" type="presOf" srcId="{89246CB2-CA77-468D-AE75-63271DBC50C4}" destId="{9C4AF3A7-2360-4AA9-AFE7-084807D46500}" srcOrd="0" destOrd="0" presId="urn:microsoft.com/office/officeart/2005/8/layout/radial4"/>
    <dgm:cxn modelId="{D62F1CD0-2DEB-42A1-B991-FBF9FF437520}" type="presOf" srcId="{FD18E884-CAB4-4935-8EB8-1CFF3DE27CD2}" destId="{F71D3016-E55E-4D6C-8960-9A5471E4BFB3}" srcOrd="0" destOrd="0" presId="urn:microsoft.com/office/officeart/2005/8/layout/radial4"/>
    <dgm:cxn modelId="{2583BDB7-404A-49FA-8943-21C6192B6A76}" srcId="{6BDA7730-985F-420D-B382-DC8B5EFAC3BD}" destId="{CD0D9F79-D8C0-4DB6-85E5-8E71EB138411}" srcOrd="0" destOrd="0" parTransId="{A342D2FA-3239-4C3D-BBB1-B9E4D3AA7956}" sibTransId="{1DF77028-04BF-49D4-B871-C6B1C6BE5C33}"/>
    <dgm:cxn modelId="{0A85D191-B73B-45A6-86CE-12AAFB561D9C}" type="presOf" srcId="{6BDA7730-985F-420D-B382-DC8B5EFAC3BD}" destId="{66150908-9EE6-4870-B6A7-A81838C5CBEE}" srcOrd="0" destOrd="0" presId="urn:microsoft.com/office/officeart/2005/8/layout/radial4"/>
    <dgm:cxn modelId="{E2496EF0-64FA-4A2A-90DA-C1AD1C76172D}" type="presOf" srcId="{CD0D9F79-D8C0-4DB6-85E5-8E71EB138411}" destId="{7EE1696B-5A80-48C9-BBE9-0E411F278CF4}" srcOrd="0" destOrd="0" presId="urn:microsoft.com/office/officeart/2005/8/layout/radial4"/>
    <dgm:cxn modelId="{EE10CA9C-4473-4336-A71C-ACCCD902D973}" srcId="{CD0D9F79-D8C0-4DB6-85E5-8E71EB138411}" destId="{FD18E884-CAB4-4935-8EB8-1CFF3DE27CD2}" srcOrd="1" destOrd="0" parTransId="{89246CB2-CA77-468D-AE75-63271DBC50C4}" sibTransId="{54B54D42-C7B3-48E6-B584-84562580317A}"/>
    <dgm:cxn modelId="{D1B6D2E4-8435-451E-AAB2-BDEED6AADC8C}" srcId="{CD0D9F79-D8C0-4DB6-85E5-8E71EB138411}" destId="{21A28AE1-250C-47F9-8EBE-0D0D9E8D709B}" srcOrd="0" destOrd="0" parTransId="{5A7CCA71-DA2E-4681-BE1A-D1C4E2119058}" sibTransId="{C7F859A7-D8EA-4916-84A2-C975984B1805}"/>
    <dgm:cxn modelId="{CB7E3986-2351-40CF-B0DD-42A81F17451A}" type="presOf" srcId="{21A28AE1-250C-47F9-8EBE-0D0D9E8D709B}" destId="{A77D7212-0C39-4BF3-87A8-821E8F455154}" srcOrd="0" destOrd="0" presId="urn:microsoft.com/office/officeart/2005/8/layout/radial4"/>
    <dgm:cxn modelId="{D6935CBC-7513-47DA-ADAB-DDC39CFDA965}" type="presOf" srcId="{5A7CCA71-DA2E-4681-BE1A-D1C4E2119058}" destId="{8F1979D0-569C-48D1-BFA3-F3475AFE8750}" srcOrd="0" destOrd="0" presId="urn:microsoft.com/office/officeart/2005/8/layout/radial4"/>
    <dgm:cxn modelId="{3CBE31AD-D022-4DCA-8631-2F51E6CB67F3}" type="presParOf" srcId="{66150908-9EE6-4870-B6A7-A81838C5CBEE}" destId="{7EE1696B-5A80-48C9-BBE9-0E411F278CF4}" srcOrd="0" destOrd="0" presId="urn:microsoft.com/office/officeart/2005/8/layout/radial4"/>
    <dgm:cxn modelId="{84EE0028-0778-49D8-9404-96EA1BA3D3BF}" type="presParOf" srcId="{66150908-9EE6-4870-B6A7-A81838C5CBEE}" destId="{8F1979D0-569C-48D1-BFA3-F3475AFE8750}" srcOrd="1" destOrd="0" presId="urn:microsoft.com/office/officeart/2005/8/layout/radial4"/>
    <dgm:cxn modelId="{5E7C0550-AFF2-43CD-AC3D-840139593D28}" type="presParOf" srcId="{66150908-9EE6-4870-B6A7-A81838C5CBEE}" destId="{A77D7212-0C39-4BF3-87A8-821E8F455154}" srcOrd="2" destOrd="0" presId="urn:microsoft.com/office/officeart/2005/8/layout/radial4"/>
    <dgm:cxn modelId="{08752649-296B-4414-8DA1-43F560E17192}" type="presParOf" srcId="{66150908-9EE6-4870-B6A7-A81838C5CBEE}" destId="{9C4AF3A7-2360-4AA9-AFE7-084807D46500}" srcOrd="3" destOrd="0" presId="urn:microsoft.com/office/officeart/2005/8/layout/radial4"/>
    <dgm:cxn modelId="{C7EAF1E0-1BC3-4E44-B20E-4CA5F036314B}" type="presParOf" srcId="{66150908-9EE6-4870-B6A7-A81838C5CBEE}" destId="{F71D3016-E55E-4D6C-8960-9A5471E4BFB3}" srcOrd="4" destOrd="0" presId="urn:microsoft.com/office/officeart/2005/8/layout/radial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1696B-5A80-48C9-BBE9-0E411F278CF4}">
      <dsp:nvSpPr>
        <dsp:cNvPr id="0" name=""/>
        <dsp:cNvSpPr/>
      </dsp:nvSpPr>
      <dsp:spPr>
        <a:xfrm>
          <a:off x="1634315" y="233767"/>
          <a:ext cx="1578333" cy="1578333"/>
        </a:xfrm>
        <a:prstGeom prst="ellipse">
          <a:avLst/>
        </a:prstGeom>
        <a:solidFill>
          <a:srgbClr val="FEB80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1689100">
            <a:lnSpc>
              <a:spcPct val="90000"/>
            </a:lnSpc>
            <a:spcBef>
              <a:spcPct val="0"/>
            </a:spcBef>
            <a:spcAft>
              <a:spcPct val="35000"/>
            </a:spcAft>
          </a:pPr>
          <a:r>
            <a:rPr lang="en-US" sz="3800" kern="1200" dirty="0" smtClean="0">
              <a:solidFill>
                <a:sysClr val="window" lastClr="FFFFFF"/>
              </a:solidFill>
              <a:latin typeface="Times New Roman" pitchFamily="18" charset="0"/>
              <a:ea typeface="+mn-ea"/>
              <a:cs typeface="Times New Roman" pitchFamily="18" charset="0"/>
            </a:rPr>
            <a:t>Tools </a:t>
          </a:r>
          <a:endParaRPr lang="en-US" sz="3800" kern="1200" dirty="0">
            <a:solidFill>
              <a:sysClr val="window" lastClr="FFFFFF"/>
            </a:solidFill>
            <a:latin typeface="Times New Roman" pitchFamily="18" charset="0"/>
            <a:ea typeface="+mn-ea"/>
            <a:cs typeface="Times New Roman" pitchFamily="18" charset="0"/>
          </a:endParaRPr>
        </a:p>
      </dsp:txBody>
      <dsp:txXfrm>
        <a:off x="1865457" y="464909"/>
        <a:ext cx="1116049" cy="1116049"/>
      </dsp:txXfrm>
    </dsp:sp>
    <dsp:sp modelId="{8F1979D0-569C-48D1-BFA3-F3475AFE8750}">
      <dsp:nvSpPr>
        <dsp:cNvPr id="0" name=""/>
        <dsp:cNvSpPr/>
      </dsp:nvSpPr>
      <dsp:spPr>
        <a:xfrm rot="2702702">
          <a:off x="2835434" y="1901245"/>
          <a:ext cx="1379077" cy="449824"/>
        </a:xfrm>
        <a:prstGeom prst="leftArrow">
          <a:avLst>
            <a:gd name="adj1" fmla="val 60000"/>
            <a:gd name="adj2" fmla="val 50000"/>
          </a:avLst>
        </a:prstGeom>
        <a:solidFill>
          <a:srgbClr val="C32D2E">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77D7212-0C39-4BF3-87A8-821E8F455154}">
      <dsp:nvSpPr>
        <dsp:cNvPr id="0" name=""/>
        <dsp:cNvSpPr/>
      </dsp:nvSpPr>
      <dsp:spPr>
        <a:xfrm>
          <a:off x="3262458" y="2014351"/>
          <a:ext cx="1499416" cy="1199533"/>
        </a:xfrm>
        <a:prstGeom prst="roundRect">
          <a:avLst>
            <a:gd name="adj" fmla="val 10000"/>
          </a:avLst>
        </a:prstGeom>
        <a:solidFill>
          <a:srgbClr val="C32D2E">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lvl="0" algn="ctr" defTabSz="1289050">
            <a:lnSpc>
              <a:spcPct val="90000"/>
            </a:lnSpc>
            <a:spcBef>
              <a:spcPct val="0"/>
            </a:spcBef>
            <a:spcAft>
              <a:spcPct val="35000"/>
            </a:spcAft>
          </a:pPr>
          <a:r>
            <a:rPr lang="en-US" sz="2900" kern="1200" dirty="0" smtClean="0">
              <a:solidFill>
                <a:sysClr val="window" lastClr="FFFFFF"/>
              </a:solidFill>
              <a:latin typeface="Times New Roman" pitchFamily="18" charset="0"/>
              <a:ea typeface="+mn-ea"/>
              <a:cs typeface="Times New Roman" pitchFamily="18" charset="0"/>
            </a:rPr>
            <a:t>Machine tools </a:t>
          </a:r>
          <a:endParaRPr lang="en-US" sz="2900" kern="1200" dirty="0">
            <a:solidFill>
              <a:sysClr val="window" lastClr="FFFFFF"/>
            </a:solidFill>
            <a:latin typeface="Times New Roman" pitchFamily="18" charset="0"/>
            <a:ea typeface="+mn-ea"/>
            <a:cs typeface="Times New Roman" pitchFamily="18" charset="0"/>
          </a:endParaRPr>
        </a:p>
      </dsp:txBody>
      <dsp:txXfrm>
        <a:off x="3297591" y="2049484"/>
        <a:ext cx="1429150" cy="1129267"/>
      </dsp:txXfrm>
    </dsp:sp>
    <dsp:sp modelId="{9C4AF3A7-2360-4AA9-AFE7-084807D46500}">
      <dsp:nvSpPr>
        <dsp:cNvPr id="0" name=""/>
        <dsp:cNvSpPr/>
      </dsp:nvSpPr>
      <dsp:spPr>
        <a:xfrm rot="8128359">
          <a:off x="666627" y="1872024"/>
          <a:ext cx="1329968" cy="449824"/>
        </a:xfrm>
        <a:prstGeom prst="leftArrow">
          <a:avLst>
            <a:gd name="adj1" fmla="val 60000"/>
            <a:gd name="adj2" fmla="val 50000"/>
          </a:avLst>
        </a:prstGeom>
        <a:solidFill>
          <a:srgbClr val="C32D2E">
            <a:hueOff val="-16826439"/>
            <a:satOff val="-8652"/>
            <a:lumOff val="-3725"/>
            <a:alphaOff val="0"/>
          </a:srgbClr>
        </a:solidFill>
        <a:ln>
          <a:noFill/>
        </a:ln>
        <a:effectLst/>
      </dsp:spPr>
      <dsp:style>
        <a:lnRef idx="0">
          <a:scrgbClr r="0" g="0" b="0"/>
        </a:lnRef>
        <a:fillRef idx="1">
          <a:scrgbClr r="0" g="0" b="0"/>
        </a:fillRef>
        <a:effectRef idx="0">
          <a:scrgbClr r="0" g="0" b="0"/>
        </a:effectRef>
        <a:fontRef idx="minor">
          <a:schemeClr val="lt1"/>
        </a:fontRef>
      </dsp:style>
    </dsp:sp>
    <dsp:sp modelId="{F71D3016-E55E-4D6C-8960-9A5471E4BFB3}">
      <dsp:nvSpPr>
        <dsp:cNvPr id="0" name=""/>
        <dsp:cNvSpPr/>
      </dsp:nvSpPr>
      <dsp:spPr>
        <a:xfrm>
          <a:off x="107825" y="1963490"/>
          <a:ext cx="1499416" cy="1199533"/>
        </a:xfrm>
        <a:prstGeom prst="roundRect">
          <a:avLst>
            <a:gd name="adj" fmla="val 10000"/>
          </a:avLst>
        </a:prstGeom>
        <a:solidFill>
          <a:srgbClr val="C32D2E">
            <a:hueOff val="-16826439"/>
            <a:satOff val="-8652"/>
            <a:lumOff val="-372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lvl="0" algn="ctr" defTabSz="1289050">
            <a:lnSpc>
              <a:spcPct val="90000"/>
            </a:lnSpc>
            <a:spcBef>
              <a:spcPct val="0"/>
            </a:spcBef>
            <a:spcAft>
              <a:spcPct val="35000"/>
            </a:spcAft>
          </a:pPr>
          <a:r>
            <a:rPr lang="en-US" sz="2900" kern="1200" dirty="0" smtClean="0">
              <a:solidFill>
                <a:sysClr val="window" lastClr="FFFFFF"/>
              </a:solidFill>
              <a:latin typeface="Times New Roman" pitchFamily="18" charset="0"/>
              <a:ea typeface="+mn-ea"/>
              <a:cs typeface="Times New Roman" pitchFamily="18" charset="0"/>
            </a:rPr>
            <a:t>Hand  tools</a:t>
          </a:r>
          <a:endParaRPr lang="en-US" sz="2900" kern="1200" dirty="0">
            <a:solidFill>
              <a:sysClr val="window" lastClr="FFFFFF"/>
            </a:solidFill>
            <a:latin typeface="Times New Roman" pitchFamily="18" charset="0"/>
            <a:ea typeface="+mn-ea"/>
            <a:cs typeface="Times New Roman" pitchFamily="18" charset="0"/>
          </a:endParaRPr>
        </a:p>
      </dsp:txBody>
      <dsp:txXfrm>
        <a:off x="142958" y="1998623"/>
        <a:ext cx="1429150" cy="1129267"/>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BC0B80-214B-489F-834C-548F7729253D}" type="datetimeFigureOut">
              <a:rPr lang="en-US" smtClean="0"/>
              <a:pPr/>
              <a:t>11/19/2018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B215C7-52B8-4DE9-9F8F-F3255F0D5469}" type="slidenum">
              <a:rPr lang="en-US" smtClean="0"/>
              <a:pPr/>
              <a:t>‹#›</a:t>
            </a:fld>
            <a:endParaRPr lang="en-US" dirty="0"/>
          </a:p>
        </p:txBody>
      </p:sp>
    </p:spTree>
    <p:extLst>
      <p:ext uri="{BB962C8B-B14F-4D97-AF65-F5344CB8AC3E}">
        <p14:creationId xmlns:p14="http://schemas.microsoft.com/office/powerpoint/2010/main" xmlns="" val="332298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process one end of workpiece is held rigidly in the chuck,</a:t>
            </a:r>
            <a:r>
              <a:rPr lang="en-US" baseline="0" dirty="0" smtClean="0"/>
              <a:t> while the other is left unsupported .</a:t>
            </a:r>
          </a:p>
          <a:p>
            <a:endParaRPr lang="en-US" baseline="0" dirty="0" smtClean="0"/>
          </a:p>
          <a:p>
            <a:r>
              <a:rPr lang="en-US" baseline="0" dirty="0" smtClean="0"/>
              <a:t>Facing is also carried out to reduce or cut the workpiece to the required length.</a:t>
            </a: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27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Serrated surface,  visually attractive </a:t>
            </a:r>
            <a:r>
              <a:rPr lang="en-US" dirty="0" err="1" smtClean="0"/>
              <a:t>criss</a:t>
            </a:r>
            <a:r>
              <a:rPr lang="en-US" dirty="0" smtClean="0"/>
              <a:t> cross pattern</a:t>
            </a:r>
          </a:p>
          <a:p>
            <a:endParaRPr lang="en-US" dirty="0" smtClean="0"/>
          </a:p>
          <a:p>
            <a:r>
              <a:rPr lang="en-US" dirty="0" smtClean="0"/>
              <a:t>In</a:t>
            </a:r>
            <a:r>
              <a:rPr lang="en-US" baseline="0" dirty="0" smtClean="0"/>
              <a:t> the operation the lathe is set so that the workpiece revolves at a slow speed. </a:t>
            </a:r>
          </a:p>
          <a:p>
            <a:endParaRPr lang="en-US" baseline="0" dirty="0" smtClean="0"/>
          </a:p>
          <a:p>
            <a:r>
              <a:rPr lang="en-US" baseline="0" dirty="0" smtClean="0"/>
              <a:t>The knurling tool pressed against the rotating workpiece and pressure is slowly increased until the tool produces a pattern on the workpiece.</a:t>
            </a:r>
          </a:p>
          <a:p>
            <a:endParaRPr lang="en-US" baseline="0" dirty="0" smtClean="0"/>
          </a:p>
          <a:p>
            <a:r>
              <a:rPr lang="en-US" dirty="0" smtClean="0"/>
              <a:t>A variety of knurling patterns can be produced</a:t>
            </a:r>
            <a:r>
              <a:rPr lang="en-US" baseline="0" dirty="0" smtClean="0"/>
              <a:t> like angle pattern, diamond pattern, straight pattern.</a:t>
            </a:r>
          </a:p>
          <a:p>
            <a:endParaRPr lang="en-US" baseline="0" dirty="0" smtClean="0"/>
          </a:p>
          <a:p>
            <a:r>
              <a:rPr lang="en-US" baseline="0" dirty="0" smtClean="0"/>
              <a:t>This pattern gives grips to human hand to hold an object.</a:t>
            </a:r>
          </a:p>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31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33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Threading is a operation for cutting screw threads on metallic parts.</a:t>
            </a:r>
          </a:p>
          <a:p>
            <a:endParaRPr lang="en-US" dirty="0" smtClean="0"/>
          </a:p>
          <a:p>
            <a:r>
              <a:rPr lang="en-US" dirty="0" smtClean="0"/>
              <a:t>In operation a suitable</a:t>
            </a:r>
            <a:r>
              <a:rPr lang="en-US" baseline="0" dirty="0" smtClean="0"/>
              <a:t> tool which gives the required thread profile is mounted on the tool post. ( </a:t>
            </a:r>
            <a:r>
              <a:rPr lang="en-US" baseline="0" dirty="0" err="1" smtClean="0"/>
              <a:t>Eg</a:t>
            </a:r>
            <a:r>
              <a:rPr lang="en-US" baseline="0" dirty="0" smtClean="0"/>
              <a:t>. V thread, Square thread)</a:t>
            </a:r>
          </a:p>
          <a:p>
            <a:endParaRPr lang="en-US" baseline="0" dirty="0" smtClean="0"/>
          </a:p>
          <a:p>
            <a:r>
              <a:rPr lang="en-US" baseline="0" dirty="0" smtClean="0"/>
              <a:t>The workpiece is made to revolve at very slow speed. </a:t>
            </a:r>
          </a:p>
          <a:p>
            <a:endParaRPr lang="en-US" baseline="0" dirty="0" smtClean="0"/>
          </a:p>
          <a:p>
            <a:r>
              <a:rPr lang="en-US" baseline="0" dirty="0" smtClean="0"/>
              <a:t>The depth of cut is selected and the tool is made to move parallel to the lathe axis by means of automatic arrangement</a:t>
            </a:r>
          </a:p>
          <a:p>
            <a:endParaRPr lang="en-US" baseline="0" dirty="0" smtClean="0"/>
          </a:p>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34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Drilling</a:t>
            </a:r>
            <a:r>
              <a:rPr lang="en-US" baseline="0" dirty="0" smtClean="0"/>
              <a:t> is a machining operation for producing a cylindrical hole in a solid workpiece by means of a revolving tool called </a:t>
            </a:r>
            <a:r>
              <a:rPr lang="en-US" b="1" baseline="0" dirty="0" smtClean="0"/>
              <a:t>drill bit. </a:t>
            </a:r>
          </a:p>
          <a:p>
            <a:r>
              <a:rPr lang="en-US" b="0" baseline="0" dirty="0" smtClean="0"/>
              <a:t>The tool is also called as twist drill since it has sharp twisted edge formed around a cylindrical body.</a:t>
            </a:r>
          </a:p>
          <a:p>
            <a:endParaRPr lang="en-US" b="0" baseline="0" dirty="0" smtClean="0"/>
          </a:p>
          <a:p>
            <a:r>
              <a:rPr lang="en-US" b="0" baseline="0" dirty="0" smtClean="0"/>
              <a:t>In the operation the drill bit is held rigidly in the chuck of the machine and rotated by the spindle at high speed. </a:t>
            </a:r>
          </a:p>
          <a:p>
            <a:endParaRPr lang="en-US" b="0" baseline="0" dirty="0" smtClean="0"/>
          </a:p>
          <a:p>
            <a:r>
              <a:rPr lang="en-US" b="0" baseline="0" dirty="0" smtClean="0"/>
              <a:t>The rotating drill bit is forced to move against the rigid clamped workpiece.</a:t>
            </a:r>
          </a:p>
          <a:p>
            <a:endParaRPr lang="en-US" b="0" baseline="0" dirty="0" smtClean="0"/>
          </a:p>
          <a:p>
            <a:r>
              <a:rPr lang="en-US" b="0" baseline="0" dirty="0" smtClean="0"/>
              <a:t>The hole is generated by a sharp cutting edges of drill bit and mean while the excess material removed ( chips ) gets curled and escapes through the helical grooves provided in the drill bit</a:t>
            </a:r>
            <a:endParaRPr lang="en-IN" b="0"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39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tool is also called as twist drill since it has sharp twisted edge formed around a cylindrical body.</a:t>
            </a:r>
            <a:endParaRPr lang="en-US" b="0" baseline="0" smtClean="0"/>
          </a:p>
          <a:p>
            <a:endParaRPr lang="en-IN"/>
          </a:p>
        </p:txBody>
      </p:sp>
      <p:sp>
        <p:nvSpPr>
          <p:cNvPr id="4" name="Slide Number Placeholder 3"/>
          <p:cNvSpPr>
            <a:spLocks noGrp="1"/>
          </p:cNvSpPr>
          <p:nvPr>
            <p:ph type="sldNum" sz="quarter" idx="10"/>
          </p:nvPr>
        </p:nvSpPr>
        <p:spPr/>
        <p:txBody>
          <a:bodyPr/>
          <a:lstStyle/>
          <a:p>
            <a:fld id="{D0B215C7-52B8-4DE9-9F8F-F3255F0D5469}" type="slidenum">
              <a:rPr lang="en-US" smtClean="0"/>
              <a:pPr/>
              <a:t>40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Employed for drilling light classes of works such as structural fabrication, fitting work in assemblies and</a:t>
            </a:r>
            <a:r>
              <a:rPr lang="en-US" baseline="0" dirty="0" smtClean="0"/>
              <a:t> in cases where high accuracy is nor required. Drill hole up to 12mm. Used to produce small holes for short depths</a:t>
            </a: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43</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Used</a:t>
            </a:r>
            <a:r>
              <a:rPr lang="en-US" baseline="0" dirty="0" smtClean="0"/>
              <a:t> in small workshops</a:t>
            </a:r>
            <a:endParaRPr lang="en-US" dirty="0" smtClean="0"/>
          </a:p>
          <a:p>
            <a:r>
              <a:rPr lang="en-US" dirty="0" smtClean="0"/>
              <a:t>Placed on work bench</a:t>
            </a:r>
          </a:p>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44</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Heavy workpiece</a:t>
            </a:r>
          </a:p>
          <a:p>
            <a:r>
              <a:rPr lang="en-US" dirty="0" smtClean="0"/>
              <a:t>Heavy base, vertical column</a:t>
            </a:r>
            <a:r>
              <a:rPr lang="en-IN" dirty="0" smtClean="0"/>
              <a:t>,</a:t>
            </a:r>
            <a:r>
              <a:rPr lang="en-IN" baseline="0" dirty="0" smtClean="0"/>
              <a:t> </a:t>
            </a:r>
            <a:r>
              <a:rPr lang="en-IN" baseline="0" dirty="0" err="1" smtClean="0"/>
              <a:t>horizonta</a:t>
            </a:r>
            <a:r>
              <a:rPr lang="en-IN" baseline="0" dirty="0" smtClean="0"/>
              <a:t> arm</a:t>
            </a:r>
          </a:p>
          <a:p>
            <a:endParaRPr lang="en-US" dirty="0" smtClean="0"/>
          </a:p>
        </p:txBody>
      </p:sp>
      <p:sp>
        <p:nvSpPr>
          <p:cNvPr id="4" name="Slide Number Placeholder 3"/>
          <p:cNvSpPr>
            <a:spLocks noGrp="1"/>
          </p:cNvSpPr>
          <p:nvPr>
            <p:ph type="sldNum" sz="quarter" idx="10"/>
          </p:nvPr>
        </p:nvSpPr>
        <p:spPr/>
        <p:txBody>
          <a:bodyPr/>
          <a:lstStyle/>
          <a:p>
            <a:fld id="{D0B215C7-52B8-4DE9-9F8F-F3255F0D5469}" type="slidenum">
              <a:rPr lang="en-US" smtClean="0"/>
              <a:pPr/>
              <a:t>46</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Drilling of several holes of diff </a:t>
            </a:r>
            <a:r>
              <a:rPr lang="en-US" dirty="0" err="1" smtClean="0"/>
              <a:t>dia</a:t>
            </a: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47</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Power driven cutting tools</a:t>
            </a:r>
            <a:r>
              <a:rPr lang="en-US" baseline="0" dirty="0" smtClean="0"/>
              <a:t> </a:t>
            </a: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Diff types of toll with multiple </a:t>
            </a:r>
            <a:r>
              <a:rPr lang="en-US" smtClean="0"/>
              <a:t>drilling heads</a:t>
            </a:r>
            <a:endParaRPr lang="en-IN"/>
          </a:p>
        </p:txBody>
      </p:sp>
      <p:sp>
        <p:nvSpPr>
          <p:cNvPr id="4" name="Slide Number Placeholder 3"/>
          <p:cNvSpPr>
            <a:spLocks noGrp="1"/>
          </p:cNvSpPr>
          <p:nvPr>
            <p:ph type="sldNum" sz="quarter" idx="10"/>
          </p:nvPr>
        </p:nvSpPr>
        <p:spPr/>
        <p:txBody>
          <a:bodyPr/>
          <a:lstStyle/>
          <a:p>
            <a:fld id="{D0B215C7-52B8-4DE9-9F8F-F3255F0D5469}" type="slidenum">
              <a:rPr lang="en-US" smtClean="0"/>
              <a:pPr/>
              <a:t>49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smtClean="0"/>
              <a:t>Direction of Cutter Rotation</a:t>
            </a:r>
            <a:endParaRPr lang="en-IN" dirty="0" smtClean="0"/>
          </a:p>
          <a:p>
            <a:r>
              <a:rPr lang="en-IN" b="1" dirty="0" smtClean="0"/>
              <a:t>a. Up Cut Milling</a:t>
            </a:r>
            <a:endParaRPr lang="en-IN" dirty="0" smtClean="0"/>
          </a:p>
          <a:p>
            <a:r>
              <a:rPr lang="en-IN" dirty="0" smtClean="0"/>
              <a:t>In up cut milling, the cutter rotates in a direction opposite to the table feed as illustrated in figure 1. It is conventionally used in most milling operations because the backlash between the </a:t>
            </a:r>
            <a:r>
              <a:rPr lang="en-IN" dirty="0" err="1" smtClean="0"/>
              <a:t>leadscrew</a:t>
            </a:r>
            <a:r>
              <a:rPr lang="en-IN" dirty="0" smtClean="0"/>
              <a:t> and the nut of the machine table can be eliminated.</a:t>
            </a:r>
          </a:p>
          <a:p>
            <a:endParaRPr lang="en-IN" dirty="0" smtClean="0"/>
          </a:p>
          <a:p>
            <a:r>
              <a:rPr lang="en-IN" dirty="0" smtClean="0"/>
              <a:t>  </a:t>
            </a:r>
            <a:r>
              <a:rPr lang="en-IN" b="1" dirty="0" smtClean="0"/>
              <a:t>b. Down Cut Milling</a:t>
            </a:r>
            <a:endParaRPr lang="en-IN" dirty="0" smtClean="0"/>
          </a:p>
          <a:p>
            <a:r>
              <a:rPr lang="en-IN" dirty="0" smtClean="0"/>
              <a:t>In down cut milling, the cutter rotates in the same direction as the table feed as illustrated in figure 2. This method is also known as Climb Milling and can only be used on machines equipped with a backlash eliminator or on a CNC milling machine. This method, when properly treated, will require less power in feeding the table and give a better surface finish on the workpiece.</a:t>
            </a:r>
          </a:p>
          <a:p>
            <a:r>
              <a:rPr lang="en-IN" dirty="0" smtClean="0"/>
              <a:t>If you move the wrong direction, you may break the cutter as shown.</a:t>
            </a:r>
          </a:p>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61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is also called as slab</a:t>
            </a:r>
            <a:r>
              <a:rPr lang="en-US" baseline="0" dirty="0" smtClean="0"/>
              <a:t> milling or surface milling. Which is used to produce plain surfaces with the milling cutter whose axis is parallel to the surface of workpiece being machined. </a:t>
            </a:r>
          </a:p>
          <a:p>
            <a:endParaRPr lang="en-US" baseline="0" dirty="0" smtClean="0"/>
          </a:p>
          <a:p>
            <a:r>
              <a:rPr lang="en-US" baseline="0" dirty="0" smtClean="0"/>
              <a:t>The cutter is called as plain or slab milling cutter which will be mounted on arbor to carry out the operation</a:t>
            </a:r>
          </a:p>
          <a:p>
            <a:endParaRPr lang="en-US" baseline="0" dirty="0" smtClean="0"/>
          </a:p>
          <a:p>
            <a:r>
              <a:rPr lang="en-US" baseline="0" dirty="0" smtClean="0"/>
              <a:t>It can use either straight or helical milling cutter. Helical removes more metal</a:t>
            </a:r>
          </a:p>
          <a:p>
            <a:endParaRPr lang="en-US" baseline="0" dirty="0" smtClean="0"/>
          </a:p>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65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smtClean="0">
                <a:solidFill>
                  <a:schemeClr val="tx1"/>
                </a:solidFill>
                <a:latin typeface="+mn-lt"/>
                <a:ea typeface="+mn-ea"/>
                <a:cs typeface="+mn-cs"/>
              </a:rPr>
              <a:t>End Milling is the milling of a flat surface, slots, edges of workpiece</a:t>
            </a:r>
            <a:r>
              <a:rPr lang="en-IN" sz="1200" b="0" i="0" kern="1200" baseline="0" dirty="0" smtClean="0">
                <a:solidFill>
                  <a:schemeClr val="tx1"/>
                </a:solidFill>
                <a:latin typeface="+mn-lt"/>
                <a:ea typeface="+mn-ea"/>
                <a:cs typeface="+mn-cs"/>
              </a:rPr>
              <a:t> with the help of end milling cutter. t</a:t>
            </a:r>
            <a:r>
              <a:rPr lang="en-IN" sz="1200" b="0" i="0" kern="1200" dirty="0" smtClean="0">
                <a:solidFill>
                  <a:schemeClr val="tx1"/>
                </a:solidFill>
                <a:latin typeface="+mn-lt"/>
                <a:ea typeface="+mn-ea"/>
                <a:cs typeface="+mn-cs"/>
              </a:rPr>
              <a:t>he axis of the cutter perpendicular to the machining surface as shown in figure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Tool used is end mill tool. The cutter having the tooth at the</a:t>
            </a:r>
            <a:r>
              <a:rPr lang="en-US" sz="1200" b="0" i="0" kern="1200" baseline="0" dirty="0" smtClean="0">
                <a:solidFill>
                  <a:schemeClr val="tx1"/>
                </a:solidFill>
                <a:latin typeface="+mn-lt"/>
                <a:ea typeface="+mn-ea"/>
                <a:cs typeface="+mn-cs"/>
              </a:rPr>
              <a:t> end as well as at the side (periphery). Hence it can cut both end and sides of workpiece. Here also u can use straight ( both hard and soft materials) or spiral flutes( cutting steel)</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It can use</a:t>
            </a:r>
            <a:r>
              <a:rPr lang="en-US" sz="1200" b="0" i="0" kern="1200" baseline="0" dirty="0" smtClean="0">
                <a:solidFill>
                  <a:schemeClr val="tx1"/>
                </a:solidFill>
                <a:latin typeface="+mn-lt"/>
                <a:ea typeface="+mn-ea"/>
                <a:cs typeface="+mn-cs"/>
              </a:rPr>
              <a:t> horizontal or vertical milling machine</a:t>
            </a:r>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0B215C7-52B8-4DE9-9F8F-F3255F0D5469}" type="slidenum">
              <a:rPr lang="en-US" smtClean="0"/>
              <a:pPr/>
              <a:t>66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Slot milling is the operation of producing various</a:t>
            </a:r>
            <a:r>
              <a:rPr lang="en-US" baseline="0" dirty="0" smtClean="0"/>
              <a:t> types of slots like T slots, plain slots, dovetail slots etc. </a:t>
            </a:r>
          </a:p>
          <a:p>
            <a:endParaRPr lang="en-US" baseline="0" dirty="0" smtClean="0"/>
          </a:p>
          <a:p>
            <a:r>
              <a:rPr lang="en-US" baseline="0" dirty="0" smtClean="0"/>
              <a:t>The type of cutter selected depends on the shape of the slot to be produced.</a:t>
            </a:r>
          </a:p>
          <a:p>
            <a:endParaRPr lang="en-US" baseline="0" dirty="0" smtClean="0"/>
          </a:p>
          <a:p>
            <a:endParaRPr lang="en-US" baseline="0" dirty="0" smtClean="0"/>
          </a:p>
          <a:p>
            <a:endParaRPr lang="en-US" baseline="0" dirty="0" smtClean="0"/>
          </a:p>
          <a:p>
            <a:r>
              <a:rPr lang="en-US" baseline="0" dirty="0" smtClean="0"/>
              <a:t>Two separate milling cutters are used, first side cutter or end milling cutter are used to cut the throat next T slot cutter is used to cut the head space.</a:t>
            </a:r>
          </a:p>
          <a:p>
            <a:endParaRPr lang="en-US" baseline="0" dirty="0" smtClean="0"/>
          </a:p>
          <a:p>
            <a:r>
              <a:rPr lang="en-US" baseline="0" dirty="0" smtClean="0"/>
              <a:t>A T slot cutter is then used to cut the head space to desired dimensions.</a:t>
            </a:r>
          </a:p>
        </p:txBody>
      </p:sp>
      <p:sp>
        <p:nvSpPr>
          <p:cNvPr id="4" name="Slide Number Placeholder 3"/>
          <p:cNvSpPr>
            <a:spLocks noGrp="1"/>
          </p:cNvSpPr>
          <p:nvPr>
            <p:ph type="sldNum" sz="quarter" idx="10"/>
          </p:nvPr>
        </p:nvSpPr>
        <p:spPr/>
        <p:txBody>
          <a:bodyPr/>
          <a:lstStyle/>
          <a:p>
            <a:fld id="{D0B215C7-52B8-4DE9-9F8F-F3255F0D5469}" type="slidenum">
              <a:rPr lang="en-US" smtClean="0"/>
              <a:pPr/>
              <a:t>67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produce</a:t>
            </a:r>
            <a:r>
              <a:rPr lang="en-US" baseline="0" dirty="0" smtClean="0"/>
              <a:t> dovetail the dovetail cutter is used instead of T slot cutter. It is used to produce flat surfaces which are </a:t>
            </a:r>
            <a:r>
              <a:rPr lang="en-US" baseline="0" dirty="0" err="1" smtClean="0"/>
              <a:t>neighter</a:t>
            </a:r>
            <a:r>
              <a:rPr lang="en-US" baseline="0" dirty="0" smtClean="0"/>
              <a:t> </a:t>
            </a:r>
            <a:r>
              <a:rPr lang="en-US" baseline="0" dirty="0" err="1" smtClean="0"/>
              <a:t>paralller</a:t>
            </a:r>
            <a:r>
              <a:rPr lang="en-US" baseline="0" dirty="0" smtClean="0"/>
              <a:t> or perpendicular. Grooves, chamfers are done through this operations</a:t>
            </a: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68</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is used to machine </a:t>
            </a:r>
            <a:r>
              <a:rPr lang="en-US" dirty="0" err="1" smtClean="0"/>
              <a:t>countours</a:t>
            </a:r>
            <a:r>
              <a:rPr lang="en-US" baseline="0" dirty="0" smtClean="0"/>
              <a:t> consisting of curves with a help of a tool called form milling cutter</a:t>
            </a:r>
          </a:p>
          <a:p>
            <a:endParaRPr lang="en-US" baseline="0" dirty="0" smtClean="0"/>
          </a:p>
          <a:p>
            <a:r>
              <a:rPr lang="en-US" baseline="0" dirty="0" smtClean="0"/>
              <a:t>The shape of the tool must be contour that is to be form milled</a:t>
            </a: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69</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0" kern="1200" dirty="0" smtClean="0">
                <a:solidFill>
                  <a:schemeClr val="tx1"/>
                </a:solidFill>
                <a:latin typeface="+mn-lt"/>
                <a:ea typeface="+mn-ea"/>
                <a:cs typeface="+mn-cs"/>
              </a:rPr>
              <a:t>Straddle </a:t>
            </a:r>
            <a:r>
              <a:rPr lang="en-IN" sz="1200" b="1" i="0" kern="1200" dirty="0" err="1" smtClean="0">
                <a:solidFill>
                  <a:schemeClr val="tx1"/>
                </a:solidFill>
                <a:latin typeface="+mn-lt"/>
                <a:ea typeface="+mn-ea"/>
                <a:cs typeface="+mn-cs"/>
              </a:rPr>
              <a:t>Milling</a:t>
            </a:r>
            <a:r>
              <a:rPr lang="en-IN" sz="1200" b="0" i="0" kern="1200" dirty="0" err="1" smtClean="0">
                <a:solidFill>
                  <a:schemeClr val="tx1"/>
                </a:solidFill>
                <a:latin typeface="+mn-lt"/>
                <a:ea typeface="+mn-ea"/>
                <a:cs typeface="+mn-cs"/>
              </a:rPr>
              <a:t>In</a:t>
            </a:r>
            <a:r>
              <a:rPr lang="en-IN" sz="1200" b="0" i="0" kern="1200" dirty="0" smtClean="0">
                <a:solidFill>
                  <a:schemeClr val="tx1"/>
                </a:solidFill>
                <a:latin typeface="+mn-lt"/>
                <a:ea typeface="+mn-ea"/>
                <a:cs typeface="+mn-cs"/>
              </a:rPr>
              <a:t> straddle milling, a group of spacers is mounted in between two side and face milling cutters on the spindle </a:t>
            </a:r>
            <a:r>
              <a:rPr lang="en-IN" sz="1200" b="0" i="0" kern="1200" dirty="0" err="1" smtClean="0">
                <a:solidFill>
                  <a:schemeClr val="tx1"/>
                </a:solidFill>
                <a:latin typeface="+mn-lt"/>
                <a:ea typeface="+mn-ea"/>
                <a:cs typeface="+mn-cs"/>
              </a:rPr>
              <a:t>arbor</a:t>
            </a:r>
            <a:r>
              <a:rPr lang="en-IN" sz="1200" b="0" i="0" kern="1200" dirty="0" smtClean="0">
                <a:solidFill>
                  <a:schemeClr val="tx1"/>
                </a:solidFill>
                <a:latin typeface="+mn-lt"/>
                <a:ea typeface="+mn-ea"/>
                <a:cs typeface="+mn-cs"/>
              </a:rPr>
              <a:t> as shown in figure. for the milling of two surfaces parallel to each other at a given distance.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it is use to machine</a:t>
            </a:r>
            <a:r>
              <a:rPr lang="en-US" sz="1200" b="0" i="0" kern="1200" baseline="0" dirty="0" smtClean="0">
                <a:solidFill>
                  <a:schemeClr val="tx1"/>
                </a:solidFill>
                <a:latin typeface="+mn-lt"/>
                <a:ea typeface="+mn-ea"/>
                <a:cs typeface="+mn-cs"/>
              </a:rPr>
              <a:t> two or more parallel surfaces at a single time by mounting two side milling cu</a:t>
            </a:r>
            <a:r>
              <a:rPr lang="en-IN" sz="1200" b="0" i="0" kern="1200" baseline="0" dirty="0" err="1" smtClean="0">
                <a:solidFill>
                  <a:schemeClr val="tx1"/>
                </a:solidFill>
                <a:latin typeface="+mn-lt"/>
                <a:ea typeface="+mn-ea"/>
                <a:cs typeface="+mn-cs"/>
              </a:rPr>
              <a:t>tters</a:t>
            </a:r>
            <a:r>
              <a:rPr lang="en-IN" sz="1200" b="0" i="0" kern="1200" baseline="0" dirty="0" smtClean="0">
                <a:solidFill>
                  <a:schemeClr val="tx1"/>
                </a:solidFill>
                <a:latin typeface="+mn-lt"/>
                <a:ea typeface="+mn-ea"/>
                <a:cs typeface="+mn-cs"/>
              </a:rPr>
              <a:t> on the same </a:t>
            </a:r>
            <a:r>
              <a:rPr lang="en-IN" sz="1200" b="0" i="0" kern="1200" baseline="0" dirty="0" err="1" smtClean="0">
                <a:solidFill>
                  <a:schemeClr val="tx1"/>
                </a:solidFill>
                <a:latin typeface="+mn-lt"/>
                <a:ea typeface="+mn-ea"/>
                <a:cs typeface="+mn-cs"/>
              </a:rPr>
              <a:t>arbor</a:t>
            </a:r>
            <a:r>
              <a:rPr lang="en-IN" sz="1200" b="0" i="0" kern="1200" baseline="0" dirty="0" smtClean="0">
                <a:solidFill>
                  <a:schemeClr val="tx1"/>
                </a:solidFill>
                <a:latin typeface="+mn-lt"/>
                <a:ea typeface="+mn-ea"/>
                <a:cs typeface="+mn-cs"/>
              </a:rPr>
              <a:t> </a:t>
            </a:r>
            <a:r>
              <a:rPr lang="en-IN" sz="1200" b="0" i="0" kern="1200" baseline="0" dirty="0" err="1" smtClean="0">
                <a:solidFill>
                  <a:schemeClr val="tx1"/>
                </a:solidFill>
                <a:latin typeface="+mn-lt"/>
                <a:ea typeface="+mn-ea"/>
                <a:cs typeface="+mn-cs"/>
              </a:rPr>
              <a:t>seperated</a:t>
            </a:r>
            <a:r>
              <a:rPr lang="en-IN" sz="1200" b="0" i="0" kern="1200" baseline="0" dirty="0" smtClean="0">
                <a:solidFill>
                  <a:schemeClr val="tx1"/>
                </a:solidFill>
                <a:latin typeface="+mn-lt"/>
                <a:ea typeface="+mn-ea"/>
                <a:cs typeface="+mn-cs"/>
              </a:rPr>
              <a:t> by some distance</a:t>
            </a:r>
            <a:endParaRPr lang="en-IN"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0B215C7-52B8-4DE9-9F8F-F3255F0D5469}" type="slidenum">
              <a:rPr lang="en-US" smtClean="0"/>
              <a:pPr/>
              <a:t>70</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0" kern="1200" dirty="0" smtClean="0">
                <a:solidFill>
                  <a:schemeClr val="tx1"/>
                </a:solidFill>
                <a:latin typeface="+mn-lt"/>
                <a:ea typeface="+mn-ea"/>
                <a:cs typeface="+mn-cs"/>
              </a:rPr>
              <a:t>Gang Milling </a:t>
            </a:r>
            <a:r>
              <a:rPr lang="en-IN" sz="1200" b="0" i="0" kern="1200" dirty="0" smtClean="0">
                <a:solidFill>
                  <a:schemeClr val="tx1"/>
                </a:solidFill>
                <a:latin typeface="+mn-lt"/>
                <a:ea typeface="+mn-ea"/>
                <a:cs typeface="+mn-cs"/>
              </a:rPr>
              <a:t>Gang milling is a horizontal milling operation that utilises three or more milling cutters grouped together for the milling of a complex surface in one pass. As illustrated in figure, different type and size of cutters should be selected for achieving the desire profile on the workpiece.</a:t>
            </a:r>
          </a:p>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71</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CNC is an advanced</a:t>
            </a:r>
            <a:r>
              <a:rPr lang="en-US" baseline="0" dirty="0" smtClean="0"/>
              <a:t> form of NC system where the machine control unit is a dedicated microcomputer instead of a hard- wired controller, as in conventional NC</a:t>
            </a:r>
          </a:p>
          <a:p>
            <a:endParaRPr lang="en-US" baseline="0" dirty="0" smtClean="0"/>
          </a:p>
          <a:p>
            <a:r>
              <a:rPr lang="en-US" baseline="0" dirty="0" smtClean="0"/>
              <a:t>CNC has evolved during the rapid improvements of the computer technology. The advent of microprocessors from 1970s have helped in quick advancements in the computer technology and is in turn adapted in </a:t>
            </a:r>
            <a:r>
              <a:rPr lang="en-US" baseline="0" dirty="0" err="1" smtClean="0"/>
              <a:t>modren</a:t>
            </a:r>
            <a:r>
              <a:rPr lang="en-US" baseline="0" dirty="0" smtClean="0"/>
              <a:t> CNC technology.</a:t>
            </a: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72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Types of lathe</a:t>
            </a:r>
          </a:p>
          <a:p>
            <a:r>
              <a:rPr lang="en-US" dirty="0" smtClean="0"/>
              <a:t>Engine , turret , speed, capstan, automatic , CNC</a:t>
            </a:r>
          </a:p>
          <a:p>
            <a:endParaRPr lang="en-US" dirty="0" smtClean="0"/>
          </a:p>
          <a:p>
            <a:r>
              <a:rPr lang="en-US" dirty="0" smtClean="0"/>
              <a:t>Engine lathe( it is a machine driven by prime mover used to produce circular objects), center lathe or simply called as lathe – machine shop</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itchFamily="18" charset="0"/>
                <a:cs typeface="Times New Roman" pitchFamily="18" charset="0"/>
              </a:rPr>
              <a:t>A machine tool used to remove excess material by forcing a cutting tool against a rotating work piece</a:t>
            </a:r>
            <a:r>
              <a:rPr lang="en-US" dirty="0" smtClean="0">
                <a:latin typeface="Times New Roman" pitchFamily="18" charset="0"/>
                <a:cs typeface="Times New Roman" pitchFamily="18" charset="0"/>
              </a:rPr>
              <a:t>.</a:t>
            </a:r>
            <a:endParaRPr lang="en-US" smtClean="0"/>
          </a:p>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Actuators : the adjustments</a:t>
            </a:r>
            <a:r>
              <a:rPr lang="en-US" baseline="0" dirty="0" smtClean="0"/>
              <a:t> made in the process are actuated by hardware devices called actuators that uses hardware devices like motor, valve to physically control the actions. </a:t>
            </a:r>
          </a:p>
          <a:p>
            <a:r>
              <a:rPr lang="en-US" dirty="0" smtClean="0"/>
              <a:t>The part program is entered into the MCU through input device.</a:t>
            </a: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74</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set</a:t>
            </a:r>
            <a:r>
              <a:rPr lang="en-US" baseline="0" dirty="0" smtClean="0"/>
              <a:t> of actions that is accomplished by an automated system are determined by the program of instructions.</a:t>
            </a:r>
          </a:p>
          <a:p>
            <a:endParaRPr lang="en-US" baseline="0" dirty="0" smtClean="0"/>
          </a:p>
          <a:p>
            <a:pPr>
              <a:buFont typeface="Arial" pitchFamily="34" charset="0"/>
              <a:buChar char="•"/>
            </a:pPr>
            <a:r>
              <a:rPr lang="en-US" baseline="0" dirty="0" smtClean="0"/>
              <a:t>The path program is input the NCN control or MCU through the IP device</a:t>
            </a:r>
          </a:p>
          <a:p>
            <a:endParaRPr lang="en-US" baseline="0" dirty="0" smtClean="0"/>
          </a:p>
          <a:p>
            <a:pPr>
              <a:buFont typeface="Arial" pitchFamily="34" charset="0"/>
              <a:buChar char="•"/>
            </a:pPr>
            <a:r>
              <a:rPr lang="en-US" baseline="0" dirty="0" smtClean="0"/>
              <a:t> MCU –&gt; DPU + CLU</a:t>
            </a:r>
          </a:p>
          <a:p>
            <a:pPr>
              <a:buFont typeface="Arial" pitchFamily="34" charset="0"/>
              <a:buNone/>
            </a:pPr>
            <a:r>
              <a:rPr lang="en-US" baseline="0" dirty="0" smtClean="0"/>
              <a:t>MCU is heart the CNC system </a:t>
            </a:r>
          </a:p>
          <a:p>
            <a:pPr>
              <a:buFont typeface="Arial" pitchFamily="34" charset="0"/>
              <a:buNone/>
            </a:pPr>
            <a:endParaRPr lang="en-US" baseline="0" dirty="0" smtClean="0"/>
          </a:p>
          <a:p>
            <a:pPr>
              <a:buFont typeface="Arial" pitchFamily="34" charset="0"/>
              <a:buNone/>
            </a:pP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75</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Liner</a:t>
            </a:r>
            <a:r>
              <a:rPr lang="en-US" baseline="0" dirty="0" smtClean="0"/>
              <a:t> interpolation – generate the axis of command.</a:t>
            </a:r>
            <a:endParaRPr lang="en-US" baseline="0" smtClean="0"/>
          </a:p>
          <a:p>
            <a:endParaRPr lang="en-IN"/>
          </a:p>
        </p:txBody>
      </p:sp>
      <p:sp>
        <p:nvSpPr>
          <p:cNvPr id="4" name="Slide Number Placeholder 3"/>
          <p:cNvSpPr>
            <a:spLocks noGrp="1"/>
          </p:cNvSpPr>
          <p:nvPr>
            <p:ph type="sldNum" sz="quarter" idx="10"/>
          </p:nvPr>
        </p:nvSpPr>
        <p:spPr/>
        <p:txBody>
          <a:bodyPr/>
          <a:lstStyle/>
          <a:p>
            <a:fld id="{D0B215C7-52B8-4DE9-9F8F-F3255F0D5469}" type="slidenum">
              <a:rPr lang="en-US" smtClean="0"/>
              <a:pPr/>
              <a:t>76</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part program is entered into the MCU through input device. </a:t>
            </a:r>
          </a:p>
          <a:p>
            <a:endParaRPr lang="en-US" dirty="0" smtClean="0"/>
          </a:p>
          <a:p>
            <a:r>
              <a:rPr lang="en-US" dirty="0" smtClean="0"/>
              <a:t>Diskette : an floppy</a:t>
            </a:r>
            <a:r>
              <a:rPr lang="en-US" baseline="0" dirty="0" smtClean="0"/>
              <a:t> disk ; A small, flexible magnetic disk for storage and retrieval of data.</a:t>
            </a:r>
          </a:p>
          <a:p>
            <a:r>
              <a:rPr lang="en-US" baseline="0" dirty="0" smtClean="0"/>
              <a:t>  </a:t>
            </a:r>
          </a:p>
          <a:p>
            <a:endParaRPr lang="en-US" baseline="0" dirty="0" smtClean="0"/>
          </a:p>
          <a:p>
            <a:r>
              <a:rPr lang="en-US" baseline="0" dirty="0" smtClean="0"/>
              <a:t>RS 232 serial ports : A communication port connected to a computer system and CNC machine tool through an interface called RS-232. Most machines have  RS-232 port and RS-232 cable connects a computer and CNC machine to transfer data from the computer to CNC machine</a:t>
            </a:r>
          </a:p>
          <a:p>
            <a:endParaRPr lang="en-US" baseline="0" dirty="0" smtClean="0"/>
          </a:p>
          <a:p>
            <a:r>
              <a:rPr lang="en-US" baseline="0" dirty="0" smtClean="0"/>
              <a:t>Ethernet cable connection or Ethernet communication is also used</a:t>
            </a:r>
          </a:p>
          <a:p>
            <a:endParaRPr lang="en-US" baseline="0" dirty="0" smtClean="0"/>
          </a:p>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77</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Feed back signal : Compares</a:t>
            </a:r>
            <a:r>
              <a:rPr lang="en-US" baseline="0" dirty="0" smtClean="0"/>
              <a:t> the output value with input value.</a:t>
            </a:r>
          </a:p>
          <a:p>
            <a:endParaRPr lang="en-US" baseline="0" dirty="0" smtClean="0"/>
          </a:p>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78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kern="1200" dirty="0" smtClean="0">
                <a:solidFill>
                  <a:schemeClr val="tx1"/>
                </a:solidFill>
                <a:latin typeface="+mn-lt"/>
                <a:ea typeface="+mn-ea"/>
                <a:cs typeface="+mn-cs"/>
              </a:rPr>
              <a:t>Lathe is one of the most widely used machine tools in metal cutting work.</a:t>
            </a:r>
            <a:endParaRPr lang="en-IN"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Lathe is usually used for machining (metal removal) the job which is rotated and a cutting tool is fed to cause the cutting action. </a:t>
            </a:r>
            <a:endParaRPr lang="en-IN"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Lathe is generally used for machining cylindrical jobs.</a:t>
            </a:r>
            <a:endParaRPr lang="en-IN" sz="1200" kern="1200" dirty="0" smtClean="0">
              <a:solidFill>
                <a:schemeClr val="tx1"/>
              </a:solidFill>
              <a:latin typeface="+mn-lt"/>
              <a:ea typeface="+mn-ea"/>
              <a:cs typeface="+mn-cs"/>
            </a:endParaRPr>
          </a:p>
          <a:p>
            <a:endParaRPr lang="en-US" dirty="0" smtClean="0"/>
          </a:p>
          <a:p>
            <a:r>
              <a:rPr lang="en-US" sz="1200" kern="1200" dirty="0" smtClean="0">
                <a:solidFill>
                  <a:schemeClr val="tx1"/>
                </a:solidFill>
                <a:latin typeface="+mn-lt"/>
                <a:ea typeface="+mn-ea"/>
                <a:cs typeface="+mn-cs"/>
              </a:rPr>
              <a:t>The work piece is hold firmly in the work holding device called the chuck and is supported by the dead center as shown in the </a:t>
            </a:r>
            <a:r>
              <a:rPr lang="en-US" sz="1200" kern="1200" dirty="0" err="1" smtClean="0">
                <a:solidFill>
                  <a:schemeClr val="tx1"/>
                </a:solidFill>
                <a:latin typeface="+mn-lt"/>
                <a:ea typeface="+mn-ea"/>
                <a:cs typeface="+mn-cs"/>
              </a:rPr>
              <a:t>fig.above</a:t>
            </a:r>
            <a:endParaRPr lang="en-IN"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chuck is rotated at a particular speed by some mechanisms; the cutting tool is moved against the rotating work piece to facilitate the removal of material.</a:t>
            </a:r>
            <a:endParaRPr lang="en-IN" sz="1200" kern="1200" dirty="0" smtClean="0">
              <a:solidFill>
                <a:schemeClr val="tx1"/>
              </a:solidFill>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3221A38A-9680-4345-B65D-2408F1C2CD55}" type="slidenum">
              <a:rPr lang="en-IN" smtClean="0"/>
              <a:pPr/>
              <a:t>6</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work piece is hold firmly in the work holding device called the chuck (live center) and is supported by the dead center as shown in the </a:t>
            </a:r>
            <a:r>
              <a:rPr lang="en-US" sz="1200" kern="1200" dirty="0" err="1" smtClean="0">
                <a:solidFill>
                  <a:schemeClr val="tx1"/>
                </a:solidFill>
                <a:latin typeface="+mn-lt"/>
                <a:ea typeface="+mn-ea"/>
                <a:cs typeface="+mn-cs"/>
              </a:rPr>
              <a:t>fig.above</a:t>
            </a:r>
            <a:endParaRPr lang="en-IN"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chuck is rotated at a particular speed by some mechanisms; the cutting tool is moved against the rotating work piece to facilitate the removal of material.</a:t>
            </a:r>
            <a:endParaRPr lang="en-IN" sz="1200" kern="1200" dirty="0" smtClean="0">
              <a:solidFill>
                <a:schemeClr val="tx1"/>
              </a:solidFill>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single point cutting tool used to remove the</a:t>
            </a:r>
            <a:r>
              <a:rPr lang="en-US" baseline="0" dirty="0" smtClean="0"/>
              <a:t> material from the workpiece</a:t>
            </a:r>
          </a:p>
          <a:p>
            <a:r>
              <a:rPr lang="en-US" baseline="0" dirty="0" smtClean="0"/>
              <a:t>Cutting edge it is a part of tool that does the actual cutting of metal</a:t>
            </a:r>
          </a:p>
          <a:p>
            <a:r>
              <a:rPr lang="en-US" baseline="0" dirty="0" smtClean="0"/>
              <a:t>Flank is a tapered surface below the cutting edge </a:t>
            </a:r>
          </a:p>
          <a:p>
            <a:r>
              <a:rPr lang="en-US" baseline="0" dirty="0" smtClean="0"/>
              <a:t>Face is a top of the tool where chips will glides over it and passes way from the </a:t>
            </a:r>
            <a:r>
              <a:rPr lang="en-US" baseline="0" dirty="0" err="1" smtClean="0"/>
              <a:t>workpice</a:t>
            </a:r>
            <a:endParaRPr lang="en-US" baseline="0" dirty="0" smtClean="0"/>
          </a:p>
          <a:p>
            <a:endParaRPr lang="en-US" baseline="0" dirty="0" smtClean="0"/>
          </a:p>
          <a:p>
            <a:r>
              <a:rPr lang="en-US" baseline="0" dirty="0" smtClean="0"/>
              <a:t>Relief or clearance angles are ground on both the end and side faces of a tool to prevent it from rubbing on the workpiece. It enables only cutting edges to touch the workpiece.</a:t>
            </a:r>
          </a:p>
          <a:p>
            <a:endParaRPr lang="en-US" baseline="0" dirty="0" smtClean="0"/>
          </a:p>
          <a:p>
            <a:r>
              <a:rPr lang="en-US" baseline="0" dirty="0" smtClean="0"/>
              <a:t>Rake angles are ground on the tool to prevent a smooth flow of chips over tool bit so as to move it away from workpiece.  </a:t>
            </a: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Turning (cylindrical</a:t>
            </a:r>
            <a:r>
              <a:rPr lang="en-US" baseline="0" dirty="0" smtClean="0"/>
              <a:t> turning, plain turning, </a:t>
            </a:r>
            <a:r>
              <a:rPr lang="en-US" baseline="0" smtClean="0"/>
              <a:t>straight turning) </a:t>
            </a:r>
            <a:r>
              <a:rPr lang="en-US" baseline="0" dirty="0" smtClean="0"/>
              <a:t>can be done through rough turning and finish turning.</a:t>
            </a:r>
          </a:p>
          <a:p>
            <a:endParaRPr lang="en-US" baseline="0" dirty="0" smtClean="0"/>
          </a:p>
          <a:p>
            <a:r>
              <a:rPr lang="en-US" baseline="0" dirty="0" smtClean="0"/>
              <a:t>In rough turning the excess material from workpiece is removed rapidly by giving high dept of cut with fast feed rate</a:t>
            </a:r>
          </a:p>
          <a:p>
            <a:endParaRPr lang="en-US" baseline="0" dirty="0" smtClean="0"/>
          </a:p>
          <a:p>
            <a:r>
              <a:rPr lang="en-US" baseline="0" dirty="0" smtClean="0"/>
              <a:t>In finish turning excess material is removed by giving light depth of cut and small feed. </a:t>
            </a: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17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Taper turning is a</a:t>
            </a:r>
            <a:r>
              <a:rPr lang="en-US" baseline="0" dirty="0" smtClean="0"/>
              <a:t> process of producing a conical surface from a cylindrical shaped workpiece. A taper is produced when the cutting tool moves at an angle to the axis. </a:t>
            </a:r>
          </a:p>
          <a:p>
            <a:endParaRPr lang="en-US" baseline="0" dirty="0" smtClean="0"/>
          </a:p>
          <a:p>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20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Tailstock offset </a:t>
            </a:r>
            <a:endParaRPr lang="en-IN" dirty="0"/>
          </a:p>
        </p:txBody>
      </p:sp>
      <p:sp>
        <p:nvSpPr>
          <p:cNvPr id="4" name="Slide Number Placeholder 3"/>
          <p:cNvSpPr>
            <a:spLocks noGrp="1"/>
          </p:cNvSpPr>
          <p:nvPr>
            <p:ph type="sldNum" sz="quarter" idx="10"/>
          </p:nvPr>
        </p:nvSpPr>
        <p:spPr/>
        <p:txBody>
          <a:bodyPr/>
          <a:lstStyle/>
          <a:p>
            <a:fld id="{D0B215C7-52B8-4DE9-9F8F-F3255F0D5469}" type="slidenum">
              <a:rPr lang="en-US" smtClean="0"/>
              <a:pPr/>
              <a:t>25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022C886-07CE-4769-9A3F-8D52791ABC88}" type="datetime1">
              <a:rPr lang="en-US" smtClean="0"/>
              <a:pPr/>
              <a:t>11/19/2018</a:t>
            </a:fld>
            <a:endParaRPr lang="en-US"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1FC6612D-892A-4CCF-80D6-C223E750EBFE}" type="slidenum">
              <a:rPr lang="en-US" smtClean="0"/>
              <a:pPr/>
              <a:t>‹#›</a:t>
            </a:fld>
            <a:endParaRPr lang="en-US" dirty="0"/>
          </a:p>
        </p:txBody>
      </p:sp>
      <p:sp>
        <p:nvSpPr>
          <p:cNvPr id="31" name="Text Placeholder 30"/>
          <p:cNvSpPr>
            <a:spLocks noGrp="1"/>
          </p:cNvSpPr>
          <p:nvPr>
            <p:ph type="body" sz="quarter" idx="13" hasCustomPrompt="1"/>
          </p:nvPr>
        </p:nvSpPr>
        <p:spPr>
          <a:xfrm>
            <a:off x="0" y="6572250"/>
            <a:ext cx="1071563" cy="285750"/>
          </a:xfrm>
        </p:spPr>
        <p:txBody>
          <a:bodyPr>
            <a:noAutofit/>
          </a:bodyPr>
          <a:lstStyle>
            <a:lvl1pPr>
              <a:defRPr sz="2000" i="1">
                <a:latin typeface="EucrosiaUPC" pitchFamily="18" charset="-34"/>
                <a:cs typeface="EucrosiaUPC" pitchFamily="18" charset="-34"/>
              </a:defRPr>
            </a:lvl1pPr>
          </a:lstStyle>
          <a:p>
            <a:pPr lvl="0"/>
            <a:r>
              <a:rPr lang="en-US" dirty="0" smtClean="0"/>
              <a:t>MSA</a:t>
            </a:r>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5C433B-F379-4A1C-8022-99319C203F5C}" type="datetime1">
              <a:rPr lang="en-US" smtClean="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C6612D-892A-4CCF-80D6-C223E750EBFE}" type="slidenum">
              <a:rPr lang="en-US" smtClean="0"/>
              <a:pPr/>
              <a:t>‹#›</a:t>
            </a:fld>
            <a:endParaRPr lang="en-US" dirty="0"/>
          </a:p>
        </p:txBody>
      </p:sp>
      <p:sp>
        <p:nvSpPr>
          <p:cNvPr id="7" name="Text Placeholder 30"/>
          <p:cNvSpPr>
            <a:spLocks noGrp="1"/>
          </p:cNvSpPr>
          <p:nvPr>
            <p:ph type="body" sz="quarter" idx="13" hasCustomPrompt="1"/>
          </p:nvPr>
        </p:nvSpPr>
        <p:spPr>
          <a:xfrm>
            <a:off x="0" y="6572250"/>
            <a:ext cx="1071563" cy="285750"/>
          </a:xfrm>
        </p:spPr>
        <p:txBody>
          <a:bodyPr>
            <a:noAutofit/>
          </a:bodyPr>
          <a:lstStyle>
            <a:lvl1pPr>
              <a:defRPr sz="2000" i="1">
                <a:latin typeface="EucrosiaUPC" pitchFamily="18" charset="-34"/>
                <a:cs typeface="EucrosiaUPC" pitchFamily="18" charset="-34"/>
              </a:defRPr>
            </a:lvl1pPr>
          </a:lstStyle>
          <a:p>
            <a:pPr lvl="0"/>
            <a:r>
              <a:rPr lang="en-US" dirty="0" smtClean="0"/>
              <a:t>MSA</a:t>
            </a:r>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36F586E-5CDB-4D63-BA64-23324CD74FE2}" type="datetime1">
              <a:rPr lang="en-US" smtClean="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C6612D-892A-4CCF-80D6-C223E750EBFE}" type="slidenum">
              <a:rPr lang="en-US" smtClean="0"/>
              <a:pPr/>
              <a:t>‹#›</a:t>
            </a:fld>
            <a:endParaRPr lang="en-US" dirty="0"/>
          </a:p>
        </p:txBody>
      </p:sp>
      <p:sp>
        <p:nvSpPr>
          <p:cNvPr id="7" name="Text Placeholder 30"/>
          <p:cNvSpPr>
            <a:spLocks noGrp="1"/>
          </p:cNvSpPr>
          <p:nvPr>
            <p:ph type="body" sz="quarter" idx="13" hasCustomPrompt="1"/>
          </p:nvPr>
        </p:nvSpPr>
        <p:spPr>
          <a:xfrm>
            <a:off x="0" y="6572250"/>
            <a:ext cx="1071563" cy="285750"/>
          </a:xfrm>
        </p:spPr>
        <p:txBody>
          <a:bodyPr>
            <a:noAutofit/>
          </a:bodyPr>
          <a:lstStyle>
            <a:lvl1pPr>
              <a:defRPr sz="2000" i="1">
                <a:latin typeface="EucrosiaUPC" pitchFamily="18" charset="-34"/>
                <a:cs typeface="EucrosiaUPC" pitchFamily="18" charset="-34"/>
              </a:defRPr>
            </a:lvl1pPr>
          </a:lstStyle>
          <a:p>
            <a:pPr lvl="0"/>
            <a:r>
              <a:rPr lang="en-US" dirty="0" smtClean="0"/>
              <a:t>MSA</a:t>
            </a:r>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5BF4A916-E9B9-464C-AC39-3B4D9074EC5E}"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0CA1BC2C-D7EC-4CC1-9AD5-E21A7C26F884}" type="datetime1">
              <a:rPr lang="en-US" smtClean="0"/>
              <a:pPr/>
              <a:t>11/19/2018</a:t>
            </a:fld>
            <a:endParaRPr lang="en-US" dirty="0"/>
          </a:p>
        </p:txBody>
      </p:sp>
      <p:sp>
        <p:nvSpPr>
          <p:cNvPr id="9" name="Slide Number Placeholder 8"/>
          <p:cNvSpPr>
            <a:spLocks noGrp="1"/>
          </p:cNvSpPr>
          <p:nvPr>
            <p:ph type="sldNum" sz="quarter" idx="15"/>
          </p:nvPr>
        </p:nvSpPr>
        <p:spPr/>
        <p:txBody>
          <a:bodyPr rtlCol="0"/>
          <a:lstStyle/>
          <a:p>
            <a:fld id="{1FC6612D-892A-4CCF-80D6-C223E750EBFE}"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
        <p:nvSpPr>
          <p:cNvPr id="11" name="Text Placeholder 30"/>
          <p:cNvSpPr>
            <a:spLocks noGrp="1"/>
          </p:cNvSpPr>
          <p:nvPr>
            <p:ph type="body" sz="quarter" idx="13" hasCustomPrompt="1"/>
          </p:nvPr>
        </p:nvSpPr>
        <p:spPr>
          <a:xfrm>
            <a:off x="0" y="6572250"/>
            <a:ext cx="1071563" cy="285750"/>
          </a:xfrm>
        </p:spPr>
        <p:txBody>
          <a:bodyPr>
            <a:noAutofit/>
          </a:bodyPr>
          <a:lstStyle>
            <a:lvl1pPr>
              <a:defRPr sz="2000" i="1">
                <a:latin typeface="EucrosiaUPC" pitchFamily="18" charset="-34"/>
                <a:cs typeface="EucrosiaUPC" pitchFamily="18" charset="-34"/>
              </a:defRPr>
            </a:lvl1pPr>
          </a:lstStyle>
          <a:p>
            <a:pPr lvl="0"/>
            <a:r>
              <a:rPr lang="en-US" dirty="0" smtClean="0"/>
              <a:t>MSA</a:t>
            </a:r>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CD97CE42-9BF6-46BF-BEAE-B71DF962A94A}" type="datetime1">
              <a:rPr lang="en-US" smtClean="0"/>
              <a:pPr/>
              <a:t>11/19/2018</a:t>
            </a:fld>
            <a:endParaRPr lang="en-US" dirty="0"/>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Slide Number Placeholder 5"/>
          <p:cNvSpPr>
            <a:spLocks noGrp="1"/>
          </p:cNvSpPr>
          <p:nvPr>
            <p:ph type="sldNum" sz="quarter" idx="12"/>
          </p:nvPr>
        </p:nvSpPr>
        <p:spPr bwMode="auto">
          <a:xfrm>
            <a:off x="1340616" y="4928702"/>
            <a:ext cx="609600" cy="517524"/>
          </a:xfrm>
        </p:spPr>
        <p:txBody>
          <a:bodyPr/>
          <a:lstStyle/>
          <a:p>
            <a:fld id="{1FC6612D-892A-4CCF-80D6-C223E750EBFE}"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7563785-BAD7-435F-A367-BDF3DEE3C293}" type="datetime1">
              <a:rPr lang="en-US" smtClean="0"/>
              <a:pPr/>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C6612D-892A-4CCF-80D6-C223E750EBFE}"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Text Placeholder 30"/>
          <p:cNvSpPr>
            <a:spLocks noGrp="1"/>
          </p:cNvSpPr>
          <p:nvPr>
            <p:ph type="body" sz="quarter" idx="13" hasCustomPrompt="1"/>
          </p:nvPr>
        </p:nvSpPr>
        <p:spPr>
          <a:xfrm>
            <a:off x="0" y="6572250"/>
            <a:ext cx="1071563" cy="285750"/>
          </a:xfrm>
        </p:spPr>
        <p:txBody>
          <a:bodyPr>
            <a:noAutofit/>
          </a:bodyPr>
          <a:lstStyle>
            <a:lvl1pPr>
              <a:defRPr sz="2000" i="1">
                <a:latin typeface="EucrosiaUPC" pitchFamily="18" charset="-34"/>
                <a:cs typeface="EucrosiaUPC" pitchFamily="18" charset="-34"/>
              </a:defRPr>
            </a:lvl1pPr>
          </a:lstStyle>
          <a:p>
            <a:pPr lvl="0"/>
            <a:r>
              <a:rPr lang="en-US" dirty="0" smtClean="0"/>
              <a:t>MSA</a:t>
            </a:r>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87151F5-2925-4525-8E44-CE396CFD241E}" type="datetime1">
              <a:rPr lang="en-US" smtClean="0"/>
              <a:pPr/>
              <a:t>11/19/2018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FC6612D-892A-4CCF-80D6-C223E750EBFE}"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0" name="Text Placeholder 30"/>
          <p:cNvSpPr>
            <a:spLocks noGrp="1"/>
          </p:cNvSpPr>
          <p:nvPr>
            <p:ph type="body" sz="quarter" idx="13" hasCustomPrompt="1"/>
          </p:nvPr>
        </p:nvSpPr>
        <p:spPr>
          <a:xfrm>
            <a:off x="0" y="6572250"/>
            <a:ext cx="1071563" cy="285750"/>
          </a:xfrm>
        </p:spPr>
        <p:txBody>
          <a:bodyPr>
            <a:noAutofit/>
          </a:bodyPr>
          <a:lstStyle>
            <a:lvl1pPr>
              <a:defRPr sz="2000" i="1">
                <a:latin typeface="EucrosiaUPC" pitchFamily="18" charset="-34"/>
                <a:cs typeface="EucrosiaUPC" pitchFamily="18" charset="-34"/>
              </a:defRPr>
            </a:lvl1pPr>
          </a:lstStyle>
          <a:p>
            <a:pPr lvl="0"/>
            <a:r>
              <a:rPr lang="en-US" dirty="0" smtClean="0"/>
              <a:t>MSA</a:t>
            </a:r>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9F638ED2-7E5D-4F7D-9811-85CE43120E72}" type="datetime1">
              <a:rPr lang="en-US" smtClean="0"/>
              <a:pPr/>
              <a:t>11/19/2018</a:t>
            </a:fld>
            <a:endParaRPr lang="en-US" dirty="0"/>
          </a:p>
        </p:txBody>
      </p:sp>
      <p:sp>
        <p:nvSpPr>
          <p:cNvPr id="7" name="Slide Number Placeholder 6"/>
          <p:cNvSpPr>
            <a:spLocks noGrp="1"/>
          </p:cNvSpPr>
          <p:nvPr>
            <p:ph type="sldNum" sz="quarter" idx="11"/>
          </p:nvPr>
        </p:nvSpPr>
        <p:spPr/>
        <p:txBody>
          <a:bodyPr rtlCol="0"/>
          <a:lstStyle/>
          <a:p>
            <a:fld id="{1FC6612D-892A-4CCF-80D6-C223E750EBFE}"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
        <p:nvSpPr>
          <p:cNvPr id="9" name="Text Placeholder 30"/>
          <p:cNvSpPr>
            <a:spLocks noGrp="1"/>
          </p:cNvSpPr>
          <p:nvPr>
            <p:ph type="body" sz="quarter" idx="13" hasCustomPrompt="1"/>
          </p:nvPr>
        </p:nvSpPr>
        <p:spPr>
          <a:xfrm>
            <a:off x="0" y="6572250"/>
            <a:ext cx="1071563" cy="285750"/>
          </a:xfrm>
        </p:spPr>
        <p:txBody>
          <a:bodyPr>
            <a:noAutofit/>
          </a:bodyPr>
          <a:lstStyle>
            <a:lvl1pPr>
              <a:defRPr sz="2000" i="1">
                <a:latin typeface="EucrosiaUPC" pitchFamily="18" charset="-34"/>
                <a:cs typeface="EucrosiaUPC" pitchFamily="18" charset="-34"/>
              </a:defRPr>
            </a:lvl1pPr>
          </a:lstStyle>
          <a:p>
            <a:pPr lvl="0"/>
            <a:r>
              <a:rPr lang="en-US" dirty="0" smtClean="0"/>
              <a:t>MSA</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DE7D75-E955-4224-8096-BAAC516F04C6}" type="datetime1">
              <a:rPr lang="en-US" smtClean="0"/>
              <a:pPr/>
              <a:t>11/19/2018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FC6612D-892A-4CCF-80D6-C223E750EBFE}" type="slidenum">
              <a:rPr lang="en-US" smtClean="0"/>
              <a:pPr/>
              <a:t>‹#›</a:t>
            </a:fld>
            <a:endParaRPr lang="en-US" dirty="0"/>
          </a:p>
        </p:txBody>
      </p:sp>
      <p:sp>
        <p:nvSpPr>
          <p:cNvPr id="5" name="Text Placeholder 30"/>
          <p:cNvSpPr>
            <a:spLocks noGrp="1"/>
          </p:cNvSpPr>
          <p:nvPr>
            <p:ph type="body" sz="quarter" idx="13" hasCustomPrompt="1"/>
          </p:nvPr>
        </p:nvSpPr>
        <p:spPr>
          <a:xfrm>
            <a:off x="0" y="6572250"/>
            <a:ext cx="1071563" cy="285750"/>
          </a:xfrm>
        </p:spPr>
        <p:txBody>
          <a:bodyPr>
            <a:noAutofit/>
          </a:bodyPr>
          <a:lstStyle>
            <a:lvl1pPr>
              <a:defRPr sz="2000" i="1">
                <a:latin typeface="EucrosiaUPC" pitchFamily="18" charset="-34"/>
                <a:cs typeface="EucrosiaUPC" pitchFamily="18" charset="-34"/>
              </a:defRPr>
            </a:lvl1pPr>
          </a:lstStyle>
          <a:p>
            <a:pPr lvl="0"/>
            <a:r>
              <a:rPr lang="en-US" dirty="0" smtClean="0"/>
              <a:t>MSA</a:t>
            </a:r>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7C5AEC32-81DC-425E-9B8B-9A29EAE6822D}" type="datetime1">
              <a:rPr lang="en-US" smtClean="0"/>
              <a:pPr/>
              <a:t>11/19/2018</a:t>
            </a:fld>
            <a:endParaRPr lang="en-US" dirty="0"/>
          </a:p>
        </p:txBody>
      </p:sp>
      <p:sp>
        <p:nvSpPr>
          <p:cNvPr id="22" name="Slide Number Placeholder 21"/>
          <p:cNvSpPr>
            <a:spLocks noGrp="1"/>
          </p:cNvSpPr>
          <p:nvPr>
            <p:ph type="sldNum" sz="quarter" idx="15"/>
          </p:nvPr>
        </p:nvSpPr>
        <p:spPr/>
        <p:txBody>
          <a:bodyPr rtlCol="0"/>
          <a:lstStyle/>
          <a:p>
            <a:fld id="{1FC6612D-892A-4CCF-80D6-C223E750EBFE}"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AA2A0969-76A1-46EF-A223-DA3F820A3423}" type="datetime1">
              <a:rPr lang="en-US" smtClean="0"/>
              <a:pPr/>
              <a:t>11/19/2018</a:t>
            </a:fld>
            <a:endParaRPr lang="en-US" dirty="0"/>
          </a:p>
        </p:txBody>
      </p:sp>
      <p:sp>
        <p:nvSpPr>
          <p:cNvPr id="18" name="Slide Number Placeholder 17"/>
          <p:cNvSpPr>
            <a:spLocks noGrp="1"/>
          </p:cNvSpPr>
          <p:nvPr>
            <p:ph type="sldNum" sz="quarter" idx="11"/>
          </p:nvPr>
        </p:nvSpPr>
        <p:spPr/>
        <p:txBody>
          <a:bodyPr rtlCol="0"/>
          <a:lstStyle/>
          <a:p>
            <a:fld id="{1FC6612D-892A-4CCF-80D6-C223E750EBFE}"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610F45C5-FB37-48A9-9D3C-02A5DDAB7A32}" type="datetime1">
              <a:rPr lang="en-US" smtClean="0"/>
              <a:pPr/>
              <a:t>11/19/2018</a:t>
            </a:fld>
            <a:endParaRPr lang="en-US" dirty="0"/>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Oval 11"/>
          <p:cNvSpPr/>
          <p:nvPr/>
        </p:nvSpPr>
        <p:spPr>
          <a:xfrm>
            <a:off x="8599960" y="6309384"/>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572528" y="6328434"/>
            <a:ext cx="609600" cy="521208"/>
          </a:xfrm>
          <a:prstGeom prst="rect">
            <a:avLst/>
          </a:prstGeom>
        </p:spPr>
        <p:txBody>
          <a:bodyPr vert="horz" anchor="ctr"/>
          <a:lstStyle>
            <a:lvl1pPr algn="ctr" eaLnBrk="1" latinLnBrk="0" hangingPunct="1">
              <a:defRPr kumimoji="0" sz="1400" b="1">
                <a:solidFill>
                  <a:srgbClr val="FFFFFF"/>
                </a:solidFill>
              </a:defRPr>
            </a:lvl1pPr>
          </a:lstStyle>
          <a:p>
            <a:fld id="{1FC6612D-892A-4CCF-80D6-C223E750EBFE}" type="slidenum">
              <a:rPr lang="en-US" smtClean="0"/>
              <a:pPr/>
              <a:t>‹#›</a:t>
            </a:fld>
            <a:endParaRPr lang="en-US" dirty="0"/>
          </a:p>
        </p:txBody>
      </p:sp>
      <p:sp>
        <p:nvSpPr>
          <p:cNvPr id="15" name="Text Placeholder 30"/>
          <p:cNvSpPr txBox="1">
            <a:spLocks/>
          </p:cNvSpPr>
          <p:nvPr userDrawn="1"/>
        </p:nvSpPr>
        <p:spPr>
          <a:xfrm>
            <a:off x="0" y="6572250"/>
            <a:ext cx="1071563" cy="285750"/>
          </a:xfrm>
          <a:prstGeom prst="rect">
            <a:avLst/>
          </a:prstGeom>
        </p:spPr>
        <p:txBody>
          <a:bodyPr>
            <a:noAutofit/>
          </a:bodyPr>
          <a:lstStyle>
            <a:lvl1pPr>
              <a:defRPr sz="2000" i="1">
                <a:latin typeface="EucrosiaUPC" pitchFamily="18" charset="-34"/>
                <a:cs typeface="EucrosiaUPC" pitchFamily="18" charset="-34"/>
              </a:defRPr>
            </a:lvl1p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kumimoji="0" lang="en-US" sz="2000" b="0" i="1" u="none" strike="noStrike" kern="1200" cap="none" spc="0" normalizeH="0" baseline="0" noProof="0" smtClean="0">
                <a:ln>
                  <a:noFill/>
                </a:ln>
                <a:solidFill>
                  <a:schemeClr val="tx1"/>
                </a:solidFill>
                <a:effectLst/>
                <a:uLnTx/>
                <a:uFillTx/>
                <a:latin typeface="EucrosiaUPC" pitchFamily="18" charset="-34"/>
                <a:ea typeface="+mn-ea"/>
                <a:cs typeface="EucrosiaUPC" pitchFamily="18" charset="-34"/>
              </a:rPr>
              <a:t>MSA</a:t>
            </a:r>
            <a:endParaRPr kumimoji="0" lang="en-IN" sz="2000" b="0" i="1" u="none" strike="noStrike" kern="1200" cap="none" spc="0" normalizeH="0" baseline="0" noProof="0" dirty="0">
              <a:ln>
                <a:noFill/>
              </a:ln>
              <a:solidFill>
                <a:schemeClr val="tx1"/>
              </a:solidFill>
              <a:effectLst/>
              <a:uLnTx/>
              <a:uFillTx/>
              <a:latin typeface="EucrosiaUPC" pitchFamily="18" charset="-34"/>
              <a:ea typeface="+mn-ea"/>
              <a:cs typeface="EucrosiaUPC" pitchFamily="18" charset="-34"/>
            </a:endParaRP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7.xml"/><Relationship Id="rId1" Type="http://schemas.openxmlformats.org/officeDocument/2006/relationships/video" Target="file:///D:\My%20Documents\Desktop\Gopalan%20College%20of%20Engineering_EME\Module%203\Chapter%201\facing.MP4"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gif"/></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59.jpe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6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7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28625" y="1214438"/>
            <a:ext cx="8643938" cy="1714500"/>
          </a:xfrm>
        </p:spPr>
        <p:txBody>
          <a:bodyPr>
            <a:normAutofit/>
          </a:bodyPr>
          <a:lstStyle/>
          <a:p>
            <a:pPr marL="27432">
              <a:spcBef>
                <a:spcPts val="600"/>
              </a:spcBef>
              <a:defRPr/>
            </a:pPr>
            <a:r>
              <a:rPr lang="en-US" b="1" dirty="0" smtClean="0">
                <a:effectLst>
                  <a:outerShdw blurRad="38100" dist="38100" dir="2700000" algn="tl">
                    <a:srgbClr val="C0C0C0"/>
                  </a:outerShdw>
                </a:effectLst>
              </a:rPr>
              <a:t/>
            </a:r>
            <a:br>
              <a:rPr lang="en-US" b="1" dirty="0" smtClean="0">
                <a:effectLst>
                  <a:outerShdw blurRad="38100" dist="38100" dir="2700000" algn="tl">
                    <a:srgbClr val="C0C0C0"/>
                  </a:outerShdw>
                </a:effectLst>
              </a:rPr>
            </a:br>
            <a:r>
              <a:rPr lang="en-US" sz="4800" b="1"/>
              <a:t>Machine </a:t>
            </a:r>
            <a:r>
              <a:rPr lang="en-US" sz="4800" b="1" smtClean="0"/>
              <a:t>Tools</a:t>
            </a:r>
            <a:endParaRPr lang="en-US" dirty="0" smtClean="0"/>
          </a:p>
        </p:txBody>
      </p:sp>
      <p:sp>
        <p:nvSpPr>
          <p:cNvPr id="2" name="Slide Number Placeholder 1"/>
          <p:cNvSpPr>
            <a:spLocks noGrp="1"/>
          </p:cNvSpPr>
          <p:nvPr>
            <p:ph type="sldNum" sz="quarter" idx="12"/>
          </p:nvPr>
        </p:nvSpPr>
        <p:spPr/>
        <p:txBody>
          <a:bodyPr/>
          <a:lstStyle/>
          <a:p>
            <a:fld id="{1FC6612D-892A-4CCF-80D6-C223E750EBFE}" type="slidenum">
              <a:rPr lang="en-US" smtClean="0"/>
              <a:pPr/>
              <a:t>1</a:t>
            </a:fld>
            <a:endParaRPr lang="en-US" dirty="0"/>
          </a:p>
        </p:txBody>
      </p:sp>
    </p:spTree>
    <p:extLst>
      <p:ext uri="{BB962C8B-B14F-4D97-AF65-F5344CB8AC3E}">
        <p14:creationId xmlns:p14="http://schemas.microsoft.com/office/powerpoint/2010/main" xmlns="" val="14112504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pic>
        <p:nvPicPr>
          <p:cNvPr id="2050" name="Picture 2"/>
          <p:cNvPicPr>
            <a:picLocks noChangeAspect="1" noChangeArrowheads="1"/>
          </p:cNvPicPr>
          <p:nvPr/>
        </p:nvPicPr>
        <p:blipFill>
          <a:blip r:embed="rId3" cstate="print">
            <a:clrChange>
              <a:clrFrom>
                <a:srgbClr val="FDF9FA"/>
              </a:clrFrom>
              <a:clrTo>
                <a:srgbClr val="FDF9FA">
                  <a:alpha val="0"/>
                </a:srgbClr>
              </a:clrTo>
            </a:clrChange>
          </a:blip>
          <a:srcRect/>
          <a:stretch>
            <a:fillRect/>
          </a:stretch>
        </p:blipFill>
        <p:spPr bwMode="auto">
          <a:xfrm>
            <a:off x="0" y="1447800"/>
            <a:ext cx="9144000" cy="3863001"/>
          </a:xfrm>
          <a:prstGeom prst="rect">
            <a:avLst/>
          </a:prstGeom>
          <a:noFill/>
          <a:ln w="9525">
            <a:noFill/>
            <a:miter lim="800000"/>
            <a:headEnd/>
            <a:tailEnd/>
          </a:ln>
          <a:effectLst/>
        </p:spPr>
      </p:pic>
      <p:sp>
        <p:nvSpPr>
          <p:cNvPr id="4" name="TextBox 3"/>
          <p:cNvSpPr txBox="1"/>
          <p:nvPr/>
        </p:nvSpPr>
        <p:spPr>
          <a:xfrm>
            <a:off x="7239000" y="0"/>
            <a:ext cx="1905000" cy="461665"/>
          </a:xfrm>
          <a:prstGeom prst="rect">
            <a:avLst/>
          </a:prstGeom>
          <a:noFill/>
        </p:spPr>
        <p:txBody>
          <a:bodyPr wrap="square" rtlCol="0">
            <a:spAutoFit/>
          </a:bodyPr>
          <a:lstStyle/>
          <a:p>
            <a:pPr algn="r"/>
            <a:r>
              <a:rPr lang="en-IN" sz="2400" b="1" i="1" dirty="0" smtClean="0"/>
              <a:t>Cutting Tool</a:t>
            </a:r>
            <a:endParaRPr lang="en-IN" sz="2400" b="1" i="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457200"/>
            <a:ext cx="3962400" cy="533400"/>
          </a:xfrm>
        </p:spPr>
        <p:txBody>
          <a:bodyPr>
            <a:normAutofit fontScale="90000"/>
          </a:bodyPr>
          <a:lstStyle/>
          <a:p>
            <a:r>
              <a:rPr lang="en-US" sz="3200" b="1" smtClean="0">
                <a:latin typeface="Times New Roman" pitchFamily="18" charset="0"/>
                <a:cs typeface="Times New Roman" pitchFamily="18" charset="0"/>
              </a:rPr>
              <a:t>Lathe Classification</a:t>
            </a:r>
            <a:endParaRPr lang="en-IN" sz="3200" b="1" smtClean="0">
              <a:latin typeface="Times New Roman" pitchFamily="18" charset="0"/>
              <a:cs typeface="Times New Roman" pitchFamily="18" charset="0"/>
            </a:endParaRPr>
          </a:p>
        </p:txBody>
      </p:sp>
      <p:pic>
        <p:nvPicPr>
          <p:cNvPr id="9219" name="Picture 3"/>
          <p:cNvPicPr>
            <a:picLocks noChangeAspect="1" noChangeArrowheads="1"/>
          </p:cNvPicPr>
          <p:nvPr/>
        </p:nvPicPr>
        <p:blipFill>
          <a:blip r:embed="rId2"/>
          <a:srcRect/>
          <a:stretch>
            <a:fillRect/>
          </a:stretch>
        </p:blipFill>
        <p:spPr bwMode="auto">
          <a:xfrm>
            <a:off x="152400" y="2057400"/>
            <a:ext cx="8915400" cy="4724400"/>
          </a:xfrm>
          <a:prstGeom prst="rect">
            <a:avLst/>
          </a:prstGeom>
          <a:noFill/>
          <a:ln w="9525">
            <a:noFill/>
            <a:miter lim="800000"/>
            <a:headEnd/>
            <a:tailEnd/>
          </a:ln>
        </p:spPr>
      </p:pic>
      <p:sp>
        <p:nvSpPr>
          <p:cNvPr id="5" name="Title 1"/>
          <p:cNvSpPr txBox="1">
            <a:spLocks/>
          </p:cNvSpPr>
          <p:nvPr/>
        </p:nvSpPr>
        <p:spPr bwMode="auto">
          <a:xfrm>
            <a:off x="4419600" y="533400"/>
            <a:ext cx="2743200" cy="533400"/>
          </a:xfrm>
          <a:prstGeom prst="rect">
            <a:avLst/>
          </a:prstGeom>
          <a:noFill/>
          <a:ln w="9525">
            <a:noFill/>
            <a:miter lim="800000"/>
            <a:headEnd/>
            <a:tailEnd/>
          </a:ln>
        </p:spPr>
        <p:txBody>
          <a:bodyPr anchor="ctr"/>
          <a:lstStyle/>
          <a:p>
            <a:pPr algn="ctr">
              <a:defRPr/>
            </a:pPr>
            <a:r>
              <a:rPr lang="en-US" sz="3200" b="1" kern="0" dirty="0">
                <a:solidFill>
                  <a:srgbClr val="FF0000"/>
                </a:solidFill>
                <a:ea typeface="+mj-ea"/>
                <a:cs typeface="Times New Roman" pitchFamily="18" charset="0"/>
              </a:rPr>
              <a:t>Speed Lathe</a:t>
            </a:r>
            <a:endParaRPr lang="en-IN" sz="3200" b="1" kern="0" dirty="0">
              <a:solidFill>
                <a:srgbClr val="FF0000"/>
              </a:solidFill>
              <a:ea typeface="+mj-ea"/>
              <a:cs typeface="Times New Roman" pitchFamily="18" charset="0"/>
            </a:endParaRPr>
          </a:p>
        </p:txBody>
      </p:sp>
      <p:sp>
        <p:nvSpPr>
          <p:cNvPr id="9221" name="Content Placeholder 2"/>
          <p:cNvSpPr>
            <a:spLocks noGrp="1"/>
          </p:cNvSpPr>
          <p:nvPr>
            <p:ph idx="1"/>
          </p:nvPr>
        </p:nvSpPr>
        <p:spPr>
          <a:xfrm>
            <a:off x="152400" y="1219200"/>
            <a:ext cx="8839200" cy="1295400"/>
          </a:xfrm>
        </p:spPr>
        <p:txBody>
          <a:bodyPr/>
          <a:lstStyle/>
          <a:p>
            <a:pPr>
              <a:buFont typeface="Wingdings" pitchFamily="2" charset="2"/>
              <a:buChar char="Ø"/>
            </a:pPr>
            <a:r>
              <a:rPr lang="en-US" sz="2000" smtClean="0">
                <a:latin typeface="Times New Roman" pitchFamily="18" charset="0"/>
                <a:cs typeface="Times New Roman" pitchFamily="18" charset="0"/>
              </a:rPr>
              <a:t>Called so because of high spindle speeds</a:t>
            </a:r>
          </a:p>
          <a:p>
            <a:pPr>
              <a:buFont typeface="Wingdings" pitchFamily="2" charset="2"/>
              <a:buChar char="Ø"/>
            </a:pPr>
            <a:r>
              <a:rPr lang="en-US" sz="2000" smtClean="0">
                <a:latin typeface="Times New Roman" pitchFamily="18" charset="0"/>
                <a:cs typeface="Times New Roman" pitchFamily="18" charset="0"/>
              </a:rPr>
              <a:t>Preferred in wood working, polishing, where Light cuts are to be made on a work pieces.</a:t>
            </a:r>
            <a:endParaRPr lang="en-IN" sz="2000" smtClean="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124200" y="457200"/>
            <a:ext cx="2743200" cy="533400"/>
          </a:xfrm>
          <a:prstGeom prst="rect">
            <a:avLst/>
          </a:prstGeom>
          <a:noFill/>
          <a:ln w="9525">
            <a:noFill/>
            <a:miter lim="800000"/>
            <a:headEnd/>
            <a:tailEnd/>
          </a:ln>
        </p:spPr>
        <p:txBody>
          <a:bodyPr anchor="ctr"/>
          <a:lstStyle/>
          <a:p>
            <a:pPr algn="ctr">
              <a:defRPr/>
            </a:pPr>
            <a:r>
              <a:rPr lang="en-US" sz="3200" b="1" kern="0" dirty="0">
                <a:solidFill>
                  <a:srgbClr val="FF0000"/>
                </a:solidFill>
                <a:ea typeface="+mj-ea"/>
                <a:cs typeface="Times New Roman" pitchFamily="18" charset="0"/>
              </a:rPr>
              <a:t>Bench Lathe</a:t>
            </a:r>
            <a:endParaRPr lang="en-IN" sz="3200" b="1" kern="0" dirty="0">
              <a:solidFill>
                <a:srgbClr val="FF0000"/>
              </a:solidFill>
              <a:ea typeface="+mj-ea"/>
              <a:cs typeface="Times New Roman" pitchFamily="18" charset="0"/>
            </a:endParaRPr>
          </a:p>
        </p:txBody>
      </p:sp>
      <p:pic>
        <p:nvPicPr>
          <p:cNvPr id="10243" name="Picture 5"/>
          <p:cNvPicPr>
            <a:picLocks noChangeAspect="1" noChangeArrowheads="1"/>
          </p:cNvPicPr>
          <p:nvPr/>
        </p:nvPicPr>
        <p:blipFill>
          <a:blip r:embed="rId2"/>
          <a:srcRect/>
          <a:stretch>
            <a:fillRect/>
          </a:stretch>
        </p:blipFill>
        <p:spPr bwMode="auto">
          <a:xfrm>
            <a:off x="685800" y="1905000"/>
            <a:ext cx="8305800" cy="3962400"/>
          </a:xfrm>
          <a:prstGeom prst="rect">
            <a:avLst/>
          </a:prstGeom>
          <a:noFill/>
          <a:ln w="9525">
            <a:noFill/>
            <a:miter lim="800000"/>
            <a:headEnd/>
            <a:tailEnd/>
          </a:ln>
        </p:spPr>
      </p:pic>
      <p:sp>
        <p:nvSpPr>
          <p:cNvPr id="10244" name="Content Placeholder 2"/>
          <p:cNvSpPr>
            <a:spLocks noGrp="1"/>
          </p:cNvSpPr>
          <p:nvPr>
            <p:ph idx="1"/>
          </p:nvPr>
        </p:nvSpPr>
        <p:spPr>
          <a:xfrm>
            <a:off x="152400" y="1066800"/>
            <a:ext cx="8839200" cy="1295400"/>
          </a:xfrm>
        </p:spPr>
        <p:txBody>
          <a:bodyPr/>
          <a:lstStyle/>
          <a:p>
            <a:pPr>
              <a:buFont typeface="Wingdings" pitchFamily="2" charset="2"/>
              <a:buChar char="Ø"/>
            </a:pPr>
            <a:r>
              <a:rPr lang="en-US" sz="2000" smtClean="0">
                <a:latin typeface="Times New Roman" pitchFamily="18" charset="0"/>
                <a:cs typeface="Times New Roman" pitchFamily="18" charset="0"/>
              </a:rPr>
              <a:t>Small sized lathe, usually mounted on a bench</a:t>
            </a:r>
          </a:p>
          <a:p>
            <a:pPr>
              <a:buFont typeface="Wingdings" pitchFamily="2" charset="2"/>
              <a:buChar char="Ø"/>
            </a:pPr>
            <a:r>
              <a:rPr lang="en-US" sz="2000" smtClean="0">
                <a:latin typeface="Times New Roman" pitchFamily="18" charset="0"/>
                <a:cs typeface="Times New Roman" pitchFamily="18" charset="0"/>
              </a:rPr>
              <a:t>Its small size makes it suitable for machining precision work</a:t>
            </a:r>
            <a:endParaRPr lang="en-IN" sz="2000" smtClean="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124200" y="457200"/>
            <a:ext cx="3352800" cy="533400"/>
          </a:xfrm>
          <a:prstGeom prst="rect">
            <a:avLst/>
          </a:prstGeom>
          <a:noFill/>
          <a:ln w="9525">
            <a:noFill/>
            <a:miter lim="800000"/>
            <a:headEnd/>
            <a:tailEnd/>
          </a:ln>
        </p:spPr>
        <p:txBody>
          <a:bodyPr anchor="ctr"/>
          <a:lstStyle/>
          <a:p>
            <a:pPr algn="ctr">
              <a:defRPr/>
            </a:pPr>
            <a:r>
              <a:rPr lang="en-US" sz="3200" b="1" kern="0" dirty="0">
                <a:solidFill>
                  <a:srgbClr val="FF0000"/>
                </a:solidFill>
                <a:ea typeface="+mj-ea"/>
                <a:cs typeface="Times New Roman" pitchFamily="18" charset="0"/>
              </a:rPr>
              <a:t>Tool room Lathe</a:t>
            </a:r>
            <a:endParaRPr lang="en-IN" sz="3200" b="1" kern="0" dirty="0">
              <a:solidFill>
                <a:srgbClr val="FF0000"/>
              </a:solidFill>
              <a:ea typeface="+mj-ea"/>
              <a:cs typeface="Times New Roman" pitchFamily="18" charset="0"/>
            </a:endParaRPr>
          </a:p>
        </p:txBody>
      </p:sp>
      <p:pic>
        <p:nvPicPr>
          <p:cNvPr id="11267" name="Picture 2" descr="C:\Users\AZHAR\Desktop\Untitled.png"/>
          <p:cNvPicPr>
            <a:picLocks noChangeAspect="1" noChangeArrowheads="1"/>
          </p:cNvPicPr>
          <p:nvPr/>
        </p:nvPicPr>
        <p:blipFill>
          <a:blip r:embed="rId2"/>
          <a:srcRect/>
          <a:stretch>
            <a:fillRect/>
          </a:stretch>
        </p:blipFill>
        <p:spPr bwMode="auto">
          <a:xfrm>
            <a:off x="457200" y="2057400"/>
            <a:ext cx="8202613" cy="3733800"/>
          </a:xfrm>
          <a:prstGeom prst="rect">
            <a:avLst/>
          </a:prstGeom>
          <a:noFill/>
          <a:ln w="9525">
            <a:noFill/>
            <a:miter lim="800000"/>
            <a:headEnd/>
            <a:tailEnd/>
          </a:ln>
        </p:spPr>
      </p:pic>
      <p:sp>
        <p:nvSpPr>
          <p:cNvPr id="11268" name="Content Placeholder 2"/>
          <p:cNvSpPr>
            <a:spLocks noGrp="1"/>
          </p:cNvSpPr>
          <p:nvPr>
            <p:ph idx="1"/>
          </p:nvPr>
        </p:nvSpPr>
        <p:spPr>
          <a:xfrm>
            <a:off x="152400" y="1066800"/>
            <a:ext cx="8839200" cy="838200"/>
          </a:xfrm>
        </p:spPr>
        <p:txBody>
          <a:bodyPr/>
          <a:lstStyle/>
          <a:p>
            <a:pPr>
              <a:buFont typeface="Wingdings" pitchFamily="2" charset="2"/>
              <a:buChar char="Ø"/>
            </a:pPr>
            <a:r>
              <a:rPr lang="en-US" sz="2000" smtClean="0">
                <a:latin typeface="Times New Roman" pitchFamily="18" charset="0"/>
                <a:cs typeface="Times New Roman" pitchFamily="18" charset="0"/>
              </a:rPr>
              <a:t>Equipped with some extra attachments to make it suitable for more accurate and precision type of work…ex production of tools, dies, gauges, fixtures etc</a:t>
            </a:r>
            <a:endParaRPr lang="en-IN" sz="2000" smtClean="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905000" y="457200"/>
            <a:ext cx="5029200" cy="533400"/>
          </a:xfrm>
          <a:prstGeom prst="rect">
            <a:avLst/>
          </a:prstGeom>
          <a:noFill/>
          <a:ln w="9525">
            <a:noFill/>
            <a:miter lim="800000"/>
            <a:headEnd/>
            <a:tailEnd/>
          </a:ln>
        </p:spPr>
        <p:txBody>
          <a:bodyPr anchor="ctr"/>
          <a:lstStyle/>
          <a:p>
            <a:pPr algn="ctr">
              <a:defRPr/>
            </a:pPr>
            <a:r>
              <a:rPr lang="en-US" sz="3200" b="1" kern="0" dirty="0">
                <a:solidFill>
                  <a:srgbClr val="FF0000"/>
                </a:solidFill>
                <a:ea typeface="+mj-ea"/>
                <a:cs typeface="Times New Roman" pitchFamily="18" charset="0"/>
              </a:rPr>
              <a:t>Capstan and Turret Lathe</a:t>
            </a:r>
            <a:endParaRPr lang="en-IN" sz="3200" b="1" kern="0" dirty="0">
              <a:solidFill>
                <a:srgbClr val="FF0000"/>
              </a:solidFill>
              <a:ea typeface="+mj-ea"/>
              <a:cs typeface="Times New Roman" pitchFamily="18" charset="0"/>
            </a:endParaRPr>
          </a:p>
        </p:txBody>
      </p:sp>
      <p:pic>
        <p:nvPicPr>
          <p:cNvPr id="12291" name="Picture 2" descr="J:\My folder\lathe\turret.jpg"/>
          <p:cNvPicPr>
            <a:picLocks noChangeAspect="1" noChangeArrowheads="1"/>
          </p:cNvPicPr>
          <p:nvPr/>
        </p:nvPicPr>
        <p:blipFill>
          <a:blip r:embed="rId2"/>
          <a:srcRect/>
          <a:stretch>
            <a:fillRect/>
          </a:stretch>
        </p:blipFill>
        <p:spPr bwMode="auto">
          <a:xfrm>
            <a:off x="152400" y="2362200"/>
            <a:ext cx="8763000" cy="4419600"/>
          </a:xfrm>
          <a:prstGeom prst="rect">
            <a:avLst/>
          </a:prstGeom>
          <a:noFill/>
          <a:ln w="9525">
            <a:noFill/>
            <a:miter lim="800000"/>
            <a:headEnd/>
            <a:tailEnd/>
          </a:ln>
        </p:spPr>
      </p:pic>
      <p:sp>
        <p:nvSpPr>
          <p:cNvPr id="12292" name="Content Placeholder 2"/>
          <p:cNvSpPr>
            <a:spLocks noGrp="1"/>
          </p:cNvSpPr>
          <p:nvPr>
            <p:ph idx="1"/>
          </p:nvPr>
        </p:nvSpPr>
        <p:spPr>
          <a:xfrm>
            <a:off x="152400" y="1066800"/>
            <a:ext cx="8839200" cy="1143000"/>
          </a:xfrm>
        </p:spPr>
        <p:txBody>
          <a:bodyPr>
            <a:normAutofit lnSpcReduction="10000"/>
          </a:bodyPr>
          <a:lstStyle/>
          <a:p>
            <a:pPr>
              <a:buFont typeface="Wingdings" pitchFamily="2" charset="2"/>
              <a:buChar char="Ø"/>
            </a:pPr>
            <a:r>
              <a:rPr lang="en-US" sz="2000" smtClean="0">
                <a:latin typeface="Times New Roman" pitchFamily="18" charset="0"/>
                <a:cs typeface="Times New Roman" pitchFamily="18" charset="0"/>
              </a:rPr>
              <a:t>Production machines, usually semi automatic type.</a:t>
            </a:r>
          </a:p>
          <a:p>
            <a:pPr>
              <a:buFont typeface="Wingdings" pitchFamily="2" charset="2"/>
              <a:buChar char="Ø"/>
            </a:pPr>
            <a:r>
              <a:rPr lang="en-US" sz="2000" smtClean="0">
                <a:latin typeface="Times New Roman" pitchFamily="18" charset="0"/>
                <a:cs typeface="Times New Roman" pitchFamily="18" charset="0"/>
              </a:rPr>
              <a:t>The tool post can carry around 6-12 different tools for different operations.</a:t>
            </a:r>
          </a:p>
          <a:p>
            <a:pPr>
              <a:buFont typeface="Wingdings" pitchFamily="2" charset="2"/>
              <a:buChar char="Ø"/>
            </a:pPr>
            <a:r>
              <a:rPr lang="en-US" sz="2000" smtClean="0">
                <a:latin typeface="Times New Roman" pitchFamily="18" charset="0"/>
                <a:cs typeface="Times New Roman" pitchFamily="18" charset="0"/>
              </a:rPr>
              <a:t>Used in mass production</a:t>
            </a:r>
            <a:endParaRPr lang="en-IN" sz="2000" smtClean="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124200" y="457200"/>
            <a:ext cx="3352800" cy="533400"/>
          </a:xfrm>
          <a:prstGeom prst="rect">
            <a:avLst/>
          </a:prstGeom>
          <a:noFill/>
          <a:ln w="9525">
            <a:noFill/>
            <a:miter lim="800000"/>
            <a:headEnd/>
            <a:tailEnd/>
          </a:ln>
        </p:spPr>
        <p:txBody>
          <a:bodyPr anchor="ctr"/>
          <a:lstStyle/>
          <a:p>
            <a:pPr algn="ctr">
              <a:defRPr/>
            </a:pPr>
            <a:r>
              <a:rPr lang="en-US" sz="3200" b="1" kern="0" dirty="0">
                <a:solidFill>
                  <a:srgbClr val="FF0000"/>
                </a:solidFill>
                <a:ea typeface="+mj-ea"/>
                <a:cs typeface="Times New Roman" pitchFamily="18" charset="0"/>
              </a:rPr>
              <a:t>Engine Lathe</a:t>
            </a:r>
            <a:endParaRPr lang="en-IN" sz="3200" b="1" kern="0" dirty="0">
              <a:solidFill>
                <a:srgbClr val="FF0000"/>
              </a:solidFill>
              <a:ea typeface="+mj-ea"/>
              <a:cs typeface="Times New Roman" pitchFamily="18" charset="0"/>
            </a:endParaRPr>
          </a:p>
        </p:txBody>
      </p:sp>
      <p:pic>
        <p:nvPicPr>
          <p:cNvPr id="13315" name="Picture 2"/>
          <p:cNvPicPr>
            <a:picLocks noChangeAspect="1" noChangeArrowheads="1"/>
          </p:cNvPicPr>
          <p:nvPr/>
        </p:nvPicPr>
        <p:blipFill>
          <a:blip r:embed="rId2"/>
          <a:srcRect/>
          <a:stretch>
            <a:fillRect/>
          </a:stretch>
        </p:blipFill>
        <p:spPr bwMode="auto">
          <a:xfrm>
            <a:off x="152400" y="1295400"/>
            <a:ext cx="8763000" cy="4267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AZHAR\Desktop\automatic-latheeeee.gif"/>
          <p:cNvPicPr>
            <a:picLocks noChangeAspect="1" noChangeArrowheads="1"/>
          </p:cNvPicPr>
          <p:nvPr/>
        </p:nvPicPr>
        <p:blipFill>
          <a:blip r:embed="rId2"/>
          <a:srcRect/>
          <a:stretch>
            <a:fillRect/>
          </a:stretch>
        </p:blipFill>
        <p:spPr bwMode="auto">
          <a:xfrm>
            <a:off x="533400" y="1066800"/>
            <a:ext cx="8077200" cy="4495800"/>
          </a:xfrm>
          <a:prstGeom prst="rect">
            <a:avLst/>
          </a:prstGeom>
          <a:noFill/>
          <a:ln w="9525">
            <a:noFill/>
            <a:miter lim="800000"/>
            <a:headEnd/>
            <a:tailEnd/>
          </a:ln>
        </p:spPr>
      </p:pic>
      <p:sp>
        <p:nvSpPr>
          <p:cNvPr id="5" name="Title 1"/>
          <p:cNvSpPr txBox="1">
            <a:spLocks/>
          </p:cNvSpPr>
          <p:nvPr/>
        </p:nvSpPr>
        <p:spPr bwMode="auto">
          <a:xfrm>
            <a:off x="2895600" y="457200"/>
            <a:ext cx="3352800" cy="533400"/>
          </a:xfrm>
          <a:prstGeom prst="rect">
            <a:avLst/>
          </a:prstGeom>
          <a:noFill/>
          <a:ln w="9525">
            <a:noFill/>
            <a:miter lim="800000"/>
            <a:headEnd/>
            <a:tailEnd/>
          </a:ln>
        </p:spPr>
        <p:txBody>
          <a:bodyPr anchor="ctr"/>
          <a:lstStyle/>
          <a:p>
            <a:pPr algn="ctr">
              <a:defRPr/>
            </a:pPr>
            <a:r>
              <a:rPr lang="en-US" sz="3200" b="1" kern="0" dirty="0">
                <a:solidFill>
                  <a:srgbClr val="FF0000"/>
                </a:solidFill>
                <a:ea typeface="+mj-ea"/>
                <a:cs typeface="Times New Roman" pitchFamily="18" charset="0"/>
              </a:rPr>
              <a:t>Automatic  Lathe</a:t>
            </a:r>
            <a:endParaRPr lang="en-IN" sz="3200" b="1" kern="0" dirty="0">
              <a:solidFill>
                <a:srgbClr val="FF0000"/>
              </a:solidFill>
              <a:ea typeface="+mj-ea"/>
              <a:cs typeface="Times New Roman" pitchFamily="18"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609600" y="142875"/>
            <a:ext cx="7772400" cy="714357"/>
          </a:xfrm>
        </p:spPr>
        <p:txBody>
          <a:bodyPr/>
          <a:lstStyle/>
          <a:p>
            <a:r>
              <a:rPr lang="en-US" dirty="0" smtClean="0"/>
              <a:t>Lathe Operations - </a:t>
            </a:r>
            <a:r>
              <a:rPr lang="en-US" i="1" dirty="0" smtClean="0"/>
              <a:t>Turning</a:t>
            </a:r>
            <a:endParaRPr lang="en-IN" i="1" dirty="0" smtClean="0"/>
          </a:p>
        </p:txBody>
      </p:sp>
      <p:sp>
        <p:nvSpPr>
          <p:cNvPr id="8196" name="Content Placeholder 2" descr="Rectangle: Click to edit Master text styles&#10;Second level&#10;Third level&#10;Fourth level&#10;Fifth level"/>
          <p:cNvSpPr>
            <a:spLocks noGrp="1"/>
          </p:cNvSpPr>
          <p:nvPr>
            <p:ph idx="1"/>
          </p:nvPr>
        </p:nvSpPr>
        <p:spPr>
          <a:xfrm>
            <a:off x="785786" y="857232"/>
            <a:ext cx="7929562" cy="3000375"/>
          </a:xfrm>
        </p:spPr>
        <p:txBody>
          <a:bodyPr>
            <a:normAutofit lnSpcReduction="10000"/>
          </a:bodyPr>
          <a:lstStyle/>
          <a:p>
            <a:pPr algn="just"/>
            <a:r>
              <a:rPr lang="en-US" dirty="0" smtClean="0"/>
              <a:t>It is an operation in which the workpiece is reduced to the cylindrical section of required diameter.</a:t>
            </a:r>
          </a:p>
          <a:p>
            <a:r>
              <a:rPr lang="en-US" dirty="0" smtClean="0"/>
              <a:t>Operation is carried out with a single point cutting tool.</a:t>
            </a:r>
          </a:p>
          <a:p>
            <a:r>
              <a:rPr lang="en-US" dirty="0" smtClean="0"/>
              <a:t>Work piece is supported between the two centers permit rotation of workpiece.</a:t>
            </a:r>
          </a:p>
          <a:p>
            <a:r>
              <a:rPr lang="en-US" dirty="0" smtClean="0"/>
              <a:t>The tool feed is moved parallel to the axis of the lathe to perform turning.</a:t>
            </a:r>
          </a:p>
          <a:p>
            <a:pPr algn="just"/>
            <a:endParaRPr lang="en-IN" dirty="0" smtClean="0"/>
          </a:p>
        </p:txBody>
      </p:sp>
      <p:pic>
        <p:nvPicPr>
          <p:cNvPr id="5" name="Picture 2"/>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1357290" y="4214818"/>
            <a:ext cx="6429420" cy="2445700"/>
          </a:xfrm>
          <a:prstGeom prst="rect">
            <a:avLst/>
          </a:prstGeom>
          <a:noFill/>
          <a:ln w="9525">
            <a:noFill/>
            <a:miter lim="800000"/>
            <a:headEnd/>
            <a:tailEnd/>
          </a:ln>
          <a:effectLst/>
        </p:spPr>
      </p:pic>
      <p:sp>
        <p:nvSpPr>
          <p:cNvPr id="6"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17</a:t>
            </a:fld>
            <a:endParaRPr lang="en-US" sz="1400" b="1" dirty="0">
              <a:solidFill>
                <a:srgbClr val="FFFFFF"/>
              </a:solidFill>
            </a:endParaRPr>
          </a:p>
        </p:txBody>
      </p:sp>
    </p:spTree>
    <p:extLst>
      <p:ext uri="{BB962C8B-B14F-4D97-AF65-F5344CB8AC3E}">
        <p14:creationId xmlns:p14="http://schemas.microsoft.com/office/powerpoint/2010/main" xmlns="" val="4284448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381000" y="685800"/>
            <a:ext cx="8534400" cy="838200"/>
          </a:xfrm>
        </p:spPr>
        <p:txBody>
          <a:bodyPr/>
          <a:lstStyle/>
          <a:p>
            <a:r>
              <a:rPr lang="en-US" sz="2400" b="1" i="1" smtClean="0">
                <a:solidFill>
                  <a:srgbClr val="0070C0"/>
                </a:solidFill>
                <a:latin typeface="Times New Roman" pitchFamily="18" charset="0"/>
                <a:cs typeface="Times New Roman" pitchFamily="18" charset="0"/>
              </a:rPr>
              <a:t>CYLINDRICAL TURNING – </a:t>
            </a:r>
            <a:r>
              <a:rPr lang="en-US" sz="2400" smtClean="0">
                <a:latin typeface="Times New Roman" pitchFamily="18" charset="0"/>
                <a:cs typeface="Times New Roman" pitchFamily="18" charset="0"/>
              </a:rPr>
              <a:t>Operation of removing excess material from the work piece to produce a cylindrical surface.</a:t>
            </a:r>
          </a:p>
          <a:p>
            <a:endParaRPr lang="en-IN" smtClean="0"/>
          </a:p>
        </p:txBody>
      </p:sp>
      <p:pic>
        <p:nvPicPr>
          <p:cNvPr id="20483" name="Picture 2"/>
          <p:cNvPicPr>
            <a:picLocks noChangeAspect="1" noChangeArrowheads="1"/>
          </p:cNvPicPr>
          <p:nvPr/>
        </p:nvPicPr>
        <p:blipFill>
          <a:blip r:embed="rId2"/>
          <a:srcRect/>
          <a:stretch>
            <a:fillRect/>
          </a:stretch>
        </p:blipFill>
        <p:spPr bwMode="auto">
          <a:xfrm>
            <a:off x="457200" y="1524000"/>
            <a:ext cx="4343400" cy="4171950"/>
          </a:xfrm>
          <a:prstGeom prst="rect">
            <a:avLst/>
          </a:prstGeom>
          <a:noFill/>
          <a:ln w="9525">
            <a:noFill/>
            <a:miter lim="800000"/>
            <a:headEnd/>
            <a:tailEnd/>
          </a:ln>
        </p:spPr>
      </p:pic>
      <p:pic>
        <p:nvPicPr>
          <p:cNvPr id="20484" name="Picture 4" descr="C:\Users\AZHAR\Desktop\hot_blue_chip.jpg"/>
          <p:cNvPicPr>
            <a:picLocks noChangeAspect="1" noChangeArrowheads="1"/>
          </p:cNvPicPr>
          <p:nvPr/>
        </p:nvPicPr>
        <p:blipFill>
          <a:blip r:embed="rId3"/>
          <a:srcRect/>
          <a:stretch>
            <a:fillRect/>
          </a:stretch>
        </p:blipFill>
        <p:spPr bwMode="auto">
          <a:xfrm>
            <a:off x="5181600" y="1524000"/>
            <a:ext cx="3657600" cy="4191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pic>
        <p:nvPicPr>
          <p:cNvPr id="8194" name="Picture 2" descr="D:\Gopalan College of Engineering_EME\Module 3\Scanned Copies\IMG-20150423-00615.jpg"/>
          <p:cNvPicPr>
            <a:picLocks noChangeAspect="1" noChangeArrowheads="1"/>
          </p:cNvPicPr>
          <p:nvPr/>
        </p:nvPicPr>
        <p:blipFill>
          <a:blip r:embed="rId2" cstate="print"/>
          <a:srcRect/>
          <a:stretch>
            <a:fillRect/>
          </a:stretch>
        </p:blipFill>
        <p:spPr bwMode="auto">
          <a:xfrm>
            <a:off x="3357554" y="3214686"/>
            <a:ext cx="4857752" cy="3643314"/>
          </a:xfrm>
          <a:prstGeom prst="rect">
            <a:avLst/>
          </a:prstGeom>
          <a:noFill/>
        </p:spPr>
      </p:pic>
      <p:pic>
        <p:nvPicPr>
          <p:cNvPr id="4" name="Picture 2" descr="D:\Gopalan College of Engineering_EME\Module 3\Scanned Copies\IMG-20150423-00616.jpg"/>
          <p:cNvPicPr>
            <a:picLocks noChangeAspect="1" noChangeArrowheads="1"/>
          </p:cNvPicPr>
          <p:nvPr/>
        </p:nvPicPr>
        <p:blipFill>
          <a:blip r:embed="rId3" cstate="print"/>
          <a:srcRect/>
          <a:stretch>
            <a:fillRect/>
          </a:stretch>
        </p:blipFill>
        <p:spPr bwMode="auto">
          <a:xfrm>
            <a:off x="0" y="0"/>
            <a:ext cx="5072066" cy="380405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57225" y="500063"/>
            <a:ext cx="7772400" cy="642937"/>
          </a:xfrm>
        </p:spPr>
        <p:txBody>
          <a:bodyPr/>
          <a:lstStyle/>
          <a:p>
            <a:pPr eaLnBrk="1" hangingPunct="1"/>
            <a:r>
              <a:rPr lang="en-US" dirty="0" smtClean="0"/>
              <a:t>Manufacturing Process</a:t>
            </a:r>
            <a:endParaRPr lang="en-IN" dirty="0" smtClean="0"/>
          </a:p>
        </p:txBody>
      </p:sp>
      <p:sp>
        <p:nvSpPr>
          <p:cNvPr id="28675" name="Content Placeholder 2" descr="Rectangle: Click to edit Master text styles&#10;Second level&#10;Third level&#10;Fourth level&#10;Fifth level"/>
          <p:cNvSpPr>
            <a:spLocks noGrp="1"/>
          </p:cNvSpPr>
          <p:nvPr>
            <p:ph idx="1"/>
          </p:nvPr>
        </p:nvSpPr>
        <p:spPr>
          <a:xfrm>
            <a:off x="838200" y="1428750"/>
            <a:ext cx="7772400" cy="4114800"/>
          </a:xfrm>
        </p:spPr>
        <p:txBody>
          <a:bodyPr>
            <a:normAutofit fontScale="92500" lnSpcReduction="10000"/>
          </a:bodyPr>
          <a:lstStyle/>
          <a:p>
            <a:pPr eaLnBrk="1" hangingPunct="1"/>
            <a:r>
              <a:rPr lang="en-US" dirty="0" smtClean="0"/>
              <a:t> It is a process which involves the conversion of raw materials into desired product.</a:t>
            </a:r>
          </a:p>
          <a:p>
            <a:pPr eaLnBrk="1" hangingPunct="1"/>
            <a:endParaRPr lang="en-US" dirty="0"/>
          </a:p>
          <a:p>
            <a:pPr eaLnBrk="1" hangingPunct="1"/>
            <a:r>
              <a:rPr lang="en-US" dirty="0" smtClean="0"/>
              <a:t>Types:</a:t>
            </a:r>
          </a:p>
          <a:p>
            <a:pPr eaLnBrk="1" hangingPunct="1">
              <a:buFont typeface="Arial" pitchFamily="34" charset="0"/>
              <a:buChar char="•"/>
            </a:pPr>
            <a:r>
              <a:rPr lang="en-US" dirty="0" smtClean="0"/>
              <a:t>Additive Manufacturing Process</a:t>
            </a:r>
          </a:p>
          <a:p>
            <a:pPr eaLnBrk="1" hangingPunct="1">
              <a:buFont typeface="Arial" pitchFamily="34" charset="0"/>
              <a:buChar char="•"/>
            </a:pPr>
            <a:r>
              <a:rPr lang="en-US" dirty="0" smtClean="0"/>
              <a:t>Material Removal Process</a:t>
            </a:r>
          </a:p>
          <a:p>
            <a:pPr eaLnBrk="1" hangingPunct="1">
              <a:buFont typeface="Wingdings" pitchFamily="2" charset="2"/>
              <a:buNone/>
            </a:pPr>
            <a:endParaRPr lang="en-US" dirty="0" smtClean="0"/>
          </a:p>
          <a:p>
            <a:pPr eaLnBrk="1" hangingPunct="1"/>
            <a:r>
              <a:rPr lang="en-US" dirty="0" smtClean="0"/>
              <a:t> Methods involved:</a:t>
            </a:r>
          </a:p>
          <a:p>
            <a:pPr lvl="1" eaLnBrk="1" hangingPunct="1"/>
            <a:r>
              <a:rPr lang="en-US" dirty="0" smtClean="0"/>
              <a:t> Material Removal</a:t>
            </a:r>
          </a:p>
          <a:p>
            <a:pPr lvl="1" eaLnBrk="1" hangingPunct="1"/>
            <a:r>
              <a:rPr lang="en-US" dirty="0" smtClean="0"/>
              <a:t> Assembling and joining process</a:t>
            </a:r>
          </a:p>
          <a:p>
            <a:pPr lvl="1" eaLnBrk="1" hangingPunct="1"/>
            <a:r>
              <a:rPr lang="en-US" dirty="0" smtClean="0"/>
              <a:t> Finishing Process</a:t>
            </a:r>
          </a:p>
          <a:p>
            <a:pPr eaLnBrk="1" hangingPunct="1"/>
            <a:endParaRPr lang="en-IN" dirty="0" smtClean="0"/>
          </a:p>
        </p:txBody>
      </p:sp>
      <p:sp>
        <p:nvSpPr>
          <p:cNvPr id="2" name="Slide Number Placeholder 1"/>
          <p:cNvSpPr>
            <a:spLocks noGrp="1"/>
          </p:cNvSpPr>
          <p:nvPr>
            <p:ph type="sldNum" sz="quarter" idx="15"/>
          </p:nvPr>
        </p:nvSpPr>
        <p:spPr/>
        <p:txBody>
          <a:bodyPr/>
          <a:lstStyle/>
          <a:p>
            <a:fld id="{1FC6612D-892A-4CCF-80D6-C223E750EBFE}" type="slidenum">
              <a:rPr lang="en-US" smtClean="0"/>
              <a:pPr/>
              <a:t>2</a:t>
            </a:fld>
            <a:endParaRPr lang="en-US" dirty="0"/>
          </a:p>
        </p:txBody>
      </p:sp>
    </p:spTree>
    <p:extLst>
      <p:ext uri="{BB962C8B-B14F-4D97-AF65-F5344CB8AC3E}">
        <p14:creationId xmlns:p14="http://schemas.microsoft.com/office/powerpoint/2010/main" xmlns="" val="27283916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609600" y="142875"/>
            <a:ext cx="7772400" cy="1143000"/>
          </a:xfrm>
        </p:spPr>
        <p:txBody>
          <a:bodyPr/>
          <a:lstStyle/>
          <a:p>
            <a:r>
              <a:rPr lang="en-US" smtClean="0"/>
              <a:t>Lathe Operations – </a:t>
            </a:r>
            <a:r>
              <a:rPr lang="en-US" i="1" smtClean="0"/>
              <a:t>Taper Turning</a:t>
            </a:r>
            <a:endParaRPr lang="en-IN" smtClean="0"/>
          </a:p>
        </p:txBody>
      </p:sp>
      <p:sp>
        <p:nvSpPr>
          <p:cNvPr id="3" name="Content Placeholder 2" descr="Rectangle: Click to edit Master text styles&#10;Second level&#10;Third level&#10;Fourth level&#10;Fifth level"/>
          <p:cNvSpPr>
            <a:spLocks noGrp="1"/>
          </p:cNvSpPr>
          <p:nvPr>
            <p:ph idx="1"/>
          </p:nvPr>
        </p:nvSpPr>
        <p:spPr>
          <a:xfrm>
            <a:off x="838200" y="1643063"/>
            <a:ext cx="7772400" cy="4114800"/>
          </a:xfrm>
        </p:spPr>
        <p:txBody>
          <a:bodyPr/>
          <a:lstStyle/>
          <a:p>
            <a:pPr marL="609600" indent="-609600" algn="just" eaLnBrk="1" hangingPunct="1">
              <a:lnSpc>
                <a:spcPct val="150000"/>
              </a:lnSpc>
              <a:defRPr/>
            </a:pPr>
            <a:r>
              <a:rPr lang="en-US" dirty="0" smtClean="0"/>
              <a:t>It is the operation of reducing the diameter of the workpiece gradually along its length.</a:t>
            </a:r>
          </a:p>
          <a:p>
            <a:pPr>
              <a:defRPr/>
            </a:pPr>
            <a:endParaRPr lang="en-IN" dirty="0"/>
          </a:p>
        </p:txBody>
      </p:sp>
      <p:pic>
        <p:nvPicPr>
          <p:cNvPr id="64516" name="Content Placeholder 3" descr="C:\Figen\taper.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00364" y="3500438"/>
            <a:ext cx="3040062" cy="227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20</a:t>
            </a:fld>
            <a:endParaRPr lang="en-US" sz="1400" b="1" dirty="0">
              <a:solidFill>
                <a:srgbClr val="FFFFFF"/>
              </a:solidFill>
            </a:endParaRPr>
          </a:p>
        </p:txBody>
      </p:sp>
    </p:spTree>
    <p:extLst>
      <p:ext uri="{BB962C8B-B14F-4D97-AF65-F5344CB8AC3E}">
        <p14:creationId xmlns:p14="http://schemas.microsoft.com/office/powerpoint/2010/main" xmlns="" val="3882888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609600"/>
            <a:ext cx="8229600" cy="1828800"/>
          </a:xfrm>
        </p:spPr>
        <p:txBody>
          <a:bodyPr>
            <a:normAutofit fontScale="77500" lnSpcReduction="20000"/>
          </a:bodyPr>
          <a:lstStyle/>
          <a:p>
            <a:pPr>
              <a:defRPr/>
            </a:pPr>
            <a:r>
              <a:rPr lang="en-US" sz="3100" b="1" i="1" dirty="0" smtClean="0">
                <a:solidFill>
                  <a:srgbClr val="0070C0"/>
                </a:solidFill>
                <a:latin typeface="Times New Roman" pitchFamily="18" charset="0"/>
                <a:cs typeface="Times New Roman" pitchFamily="18" charset="0"/>
              </a:rPr>
              <a:t>TAPER TURNING – </a:t>
            </a:r>
            <a:r>
              <a:rPr lang="en-US" sz="3100" dirty="0" smtClean="0">
                <a:latin typeface="Times New Roman" pitchFamily="18" charset="0"/>
                <a:cs typeface="Times New Roman" pitchFamily="18" charset="0"/>
              </a:rPr>
              <a:t>Operation of producing a conical surface from a cylindrical shaped work piece. It can be produced by </a:t>
            </a:r>
          </a:p>
          <a:p>
            <a:pPr marL="457200" indent="-457200">
              <a:buFont typeface="Wingdings" pitchFamily="2" charset="2"/>
              <a:buNone/>
              <a:defRPr/>
            </a:pPr>
            <a:r>
              <a:rPr lang="en-US" sz="3100" dirty="0" smtClean="0">
                <a:latin typeface="Times New Roman" pitchFamily="18" charset="0"/>
                <a:cs typeface="Times New Roman" pitchFamily="18" charset="0"/>
              </a:rPr>
              <a:t>1) Swiveling of compound rest     2) Off – setting the tail stock</a:t>
            </a:r>
          </a:p>
          <a:p>
            <a:pPr marL="457200" indent="-457200">
              <a:buFont typeface="Wingdings" pitchFamily="2" charset="2"/>
              <a:buNone/>
              <a:defRPr/>
            </a:pPr>
            <a:r>
              <a:rPr lang="en-US" sz="3100" dirty="0" smtClean="0">
                <a:latin typeface="Times New Roman" pitchFamily="18" charset="0"/>
                <a:cs typeface="Times New Roman" pitchFamily="18" charset="0"/>
              </a:rPr>
              <a:t>3) Using taper turning attachments</a:t>
            </a:r>
          </a:p>
          <a:p>
            <a:pPr>
              <a:defRPr/>
            </a:pPr>
            <a:endParaRPr lang="en-IN" dirty="0"/>
          </a:p>
        </p:txBody>
      </p:sp>
      <p:pic>
        <p:nvPicPr>
          <p:cNvPr id="22531" name="Picture 2"/>
          <p:cNvPicPr>
            <a:picLocks noChangeAspect="1" noChangeArrowheads="1"/>
          </p:cNvPicPr>
          <p:nvPr/>
        </p:nvPicPr>
        <p:blipFill>
          <a:blip r:embed="rId2"/>
          <a:srcRect/>
          <a:stretch>
            <a:fillRect/>
          </a:stretch>
        </p:blipFill>
        <p:spPr bwMode="auto">
          <a:xfrm>
            <a:off x="152400" y="2346325"/>
            <a:ext cx="4572000" cy="4130675"/>
          </a:xfrm>
          <a:prstGeom prst="rect">
            <a:avLst/>
          </a:prstGeom>
          <a:noFill/>
          <a:ln w="9525">
            <a:noFill/>
            <a:miter lim="800000"/>
            <a:headEnd/>
            <a:tailEnd/>
          </a:ln>
        </p:spPr>
      </p:pic>
      <p:pic>
        <p:nvPicPr>
          <p:cNvPr id="22532" name="Picture 5" descr="J:\My folder\lathe\short taper.gif"/>
          <p:cNvPicPr>
            <a:picLocks noChangeAspect="1" noChangeArrowheads="1" noCrop="1"/>
          </p:cNvPicPr>
          <p:nvPr/>
        </p:nvPicPr>
        <p:blipFill>
          <a:blip r:embed="rId3"/>
          <a:srcRect/>
          <a:stretch>
            <a:fillRect/>
          </a:stretch>
        </p:blipFill>
        <p:spPr bwMode="auto">
          <a:xfrm>
            <a:off x="4876800" y="2438400"/>
            <a:ext cx="4038600" cy="3962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609600" y="142875"/>
            <a:ext cx="8177213" cy="1143000"/>
          </a:xfrm>
        </p:spPr>
        <p:txBody>
          <a:bodyPr/>
          <a:lstStyle/>
          <a:p>
            <a:r>
              <a:rPr lang="en-US" sz="3000" i="1" smtClean="0"/>
              <a:t>Taper Turning by Swiveling the Compound Rest</a:t>
            </a:r>
            <a:endParaRPr lang="en-IN" sz="3000" smtClean="0"/>
          </a:p>
        </p:txBody>
      </p:sp>
      <p:sp>
        <p:nvSpPr>
          <p:cNvPr id="3" name="Content Placeholder 2" descr="Rectangle: Click to edit Master text styles&#10;Second level&#10;Third level&#10;Fourth level&#10;Fifth level"/>
          <p:cNvSpPr>
            <a:spLocks noGrp="1"/>
          </p:cNvSpPr>
          <p:nvPr>
            <p:ph idx="1"/>
          </p:nvPr>
        </p:nvSpPr>
        <p:spPr>
          <a:xfrm>
            <a:off x="838200" y="1357313"/>
            <a:ext cx="7772400" cy="2857500"/>
          </a:xfrm>
        </p:spPr>
        <p:txBody>
          <a:bodyPr>
            <a:normAutofit lnSpcReduction="10000"/>
          </a:bodyPr>
          <a:lstStyle/>
          <a:p>
            <a:pPr algn="just">
              <a:lnSpc>
                <a:spcPct val="150000"/>
              </a:lnSpc>
              <a:defRPr/>
            </a:pPr>
            <a:r>
              <a:rPr lang="en-US" dirty="0" smtClean="0">
                <a:solidFill>
                  <a:srgbClr val="0000FF"/>
                </a:solidFill>
              </a:rPr>
              <a:t>In this method the job is rotated on the lathe axis.</a:t>
            </a:r>
          </a:p>
          <a:p>
            <a:pPr algn="just">
              <a:lnSpc>
                <a:spcPct val="150000"/>
              </a:lnSpc>
              <a:defRPr/>
            </a:pPr>
            <a:r>
              <a:rPr lang="en-US" dirty="0" smtClean="0">
                <a:solidFill>
                  <a:srgbClr val="0000FF"/>
                </a:solidFill>
              </a:rPr>
              <a:t>Tool feeding is done at an angle, by the swiveled compound rest. </a:t>
            </a:r>
          </a:p>
          <a:p>
            <a:pPr algn="just">
              <a:lnSpc>
                <a:spcPct val="150000"/>
              </a:lnSpc>
              <a:defRPr/>
            </a:pPr>
            <a:r>
              <a:rPr lang="en-US" dirty="0" smtClean="0">
                <a:solidFill>
                  <a:srgbClr val="0000FF"/>
                </a:solidFill>
              </a:rPr>
              <a:t>To assist in swiveling at particular angle, the base of the compound rest is graduated in degrees. </a:t>
            </a:r>
          </a:p>
          <a:p>
            <a:pPr algn="just">
              <a:lnSpc>
                <a:spcPct val="150000"/>
              </a:lnSpc>
              <a:defRPr/>
            </a:pPr>
            <a:endParaRPr lang="en-IN" dirty="0"/>
          </a:p>
        </p:txBody>
      </p:sp>
      <p:sp>
        <p:nvSpPr>
          <p:cNvPr id="4" name="Slide Number Placeholder 3"/>
          <p:cNvSpPr>
            <a:spLocks noGrp="1"/>
          </p:cNvSpPr>
          <p:nvPr>
            <p:ph type="sldNum" sz="quarter" idx="4294967295"/>
          </p:nvPr>
        </p:nvSpPr>
        <p:spPr>
          <a:xfrm>
            <a:off x="8572528" y="6336816"/>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22</a:t>
            </a:fld>
            <a:endParaRPr lang="en-US" sz="1400" b="1" dirty="0">
              <a:solidFill>
                <a:srgbClr val="FFFFFF"/>
              </a:solidFill>
            </a:endParaRPr>
          </a:p>
        </p:txBody>
      </p:sp>
    </p:spTree>
    <p:extLst>
      <p:ext uri="{BB962C8B-B14F-4D97-AF65-F5344CB8AC3E}">
        <p14:creationId xmlns:p14="http://schemas.microsoft.com/office/powerpoint/2010/main" xmlns="" val="39371680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
        <p:nvSpPr>
          <p:cNvPr id="6" name="Title 1"/>
          <p:cNvSpPr txBox="1">
            <a:spLocks/>
          </p:cNvSpPr>
          <p:nvPr/>
        </p:nvSpPr>
        <p:spPr>
          <a:xfrm>
            <a:off x="285720" y="0"/>
            <a:ext cx="7891463" cy="1143000"/>
          </a:xfrm>
          <a:prstGeom prst="rect">
            <a:avLst/>
          </a:prstGeom>
        </p:spPr>
        <p:txBody>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3000" b="0" i="1" u="none" strike="noStrike" kern="1200" cap="small" spc="0" normalizeH="0" baseline="0" noProof="0" smtClean="0">
                <a:ln>
                  <a:noFill/>
                </a:ln>
                <a:solidFill>
                  <a:schemeClr val="tx2"/>
                </a:solidFill>
                <a:effectLst/>
                <a:uLnTx/>
                <a:uFillTx/>
                <a:latin typeface="+mj-lt"/>
                <a:ea typeface="+mj-ea"/>
                <a:cs typeface="+mj-cs"/>
              </a:rPr>
              <a:t>Taper Turning by Swiveling the Compound Rest</a:t>
            </a:r>
            <a:endParaRPr kumimoji="0" lang="en-IN" sz="3000" b="0" i="0" u="none" strike="noStrike" kern="1200" cap="small" spc="0" normalizeH="0" baseline="0" noProof="0" dirty="0" smtClean="0">
              <a:ln>
                <a:noFill/>
              </a:ln>
              <a:solidFill>
                <a:schemeClr val="tx2"/>
              </a:solidFill>
              <a:effectLst/>
              <a:uLnTx/>
              <a:uFillTx/>
              <a:latin typeface="+mj-lt"/>
              <a:ea typeface="+mj-ea"/>
              <a:cs typeface="+mj-cs"/>
            </a:endParaRPr>
          </a:p>
        </p:txBody>
      </p:sp>
      <p:pic>
        <p:nvPicPr>
          <p:cNvPr id="7" name="Picture 7" descr="C:\Users\Rajesh\Desktop\cf0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2910" y="5000612"/>
            <a:ext cx="3515150" cy="1857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10800000">
            <a:off x="0" y="1008984"/>
            <a:ext cx="6357950" cy="3972427"/>
          </a:xfrm>
          <a:prstGeom prst="rect">
            <a:avLst/>
          </a:prstGeom>
          <a:noFill/>
          <a:ln w="9525">
            <a:noFill/>
            <a:miter lim="800000"/>
            <a:headEnd/>
            <a:tailEnd/>
          </a:ln>
          <a:effectLst/>
        </p:spPr>
      </p:pic>
      <p:pic>
        <p:nvPicPr>
          <p:cNvPr id="10" name="Picture 5" descr="J:\My folder\lathe\short taper.gif"/>
          <p:cNvPicPr>
            <a:picLocks noChangeAspect="1" noChangeArrowheads="1" noCrop="1"/>
          </p:cNvPicPr>
          <p:nvPr/>
        </p:nvPicPr>
        <p:blipFill>
          <a:blip r:embed="rId4"/>
          <a:srcRect/>
          <a:stretch>
            <a:fillRect/>
          </a:stretch>
        </p:blipFill>
        <p:spPr bwMode="auto">
          <a:xfrm>
            <a:off x="5786446" y="3714752"/>
            <a:ext cx="2981348" cy="2925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p:cNvSpPr>
            <a:spLocks noGrp="1"/>
          </p:cNvSpPr>
          <p:nvPr>
            <p:ph type="title"/>
          </p:nvPr>
        </p:nvSpPr>
        <p:spPr>
          <a:xfrm>
            <a:off x="609600" y="142875"/>
            <a:ext cx="7772400" cy="1143000"/>
          </a:xfrm>
        </p:spPr>
        <p:txBody>
          <a:bodyPr/>
          <a:lstStyle/>
          <a:p>
            <a:r>
              <a:rPr lang="en-US" sz="3000" i="1" smtClean="0">
                <a:solidFill>
                  <a:srgbClr val="660066"/>
                </a:solidFill>
              </a:rPr>
              <a:t>Taper Turning by Swiveling the Compound Rest</a:t>
            </a:r>
            <a:endParaRPr lang="en-IN" smtClean="0"/>
          </a:p>
        </p:txBody>
      </p:sp>
      <p:sp>
        <p:nvSpPr>
          <p:cNvPr id="3" name="Content Placeholder 2" descr="Rectangle: Click to edit Master text styles&#10;Second level&#10;Third level&#10;Fourth level&#10;Fifth level"/>
          <p:cNvSpPr>
            <a:spLocks noGrp="1"/>
          </p:cNvSpPr>
          <p:nvPr>
            <p:ph idx="1"/>
          </p:nvPr>
        </p:nvSpPr>
        <p:spPr>
          <a:xfrm>
            <a:off x="838200" y="1428750"/>
            <a:ext cx="8020050" cy="5072063"/>
          </a:xfrm>
        </p:spPr>
        <p:txBody>
          <a:bodyPr>
            <a:normAutofit fontScale="92500" lnSpcReduction="10000"/>
          </a:bodyPr>
          <a:lstStyle/>
          <a:p>
            <a:pPr marL="0" indent="0" algn="just">
              <a:lnSpc>
                <a:spcPct val="170000"/>
              </a:lnSpc>
              <a:spcBef>
                <a:spcPct val="0"/>
              </a:spcBef>
              <a:buFontTx/>
              <a:buNone/>
              <a:defRPr/>
            </a:pPr>
            <a:r>
              <a:rPr lang="en-US" i="1" dirty="0" smtClean="0"/>
              <a:t>Taper angle: </a:t>
            </a:r>
            <a:r>
              <a:rPr lang="en-US" dirty="0" smtClean="0"/>
              <a:t>Angle at which the compound rest to be rotated is calculated as below.</a:t>
            </a:r>
          </a:p>
          <a:p>
            <a:pPr algn="just">
              <a:lnSpc>
                <a:spcPct val="170000"/>
              </a:lnSpc>
              <a:spcBef>
                <a:spcPct val="0"/>
              </a:spcBef>
              <a:buFontTx/>
              <a:buNone/>
              <a:defRPr/>
            </a:pPr>
            <a:r>
              <a:rPr lang="en-US" dirty="0" smtClean="0">
                <a:solidFill>
                  <a:srgbClr val="0000FF"/>
                </a:solidFill>
              </a:rPr>
              <a:t>tan α  =</a:t>
            </a:r>
          </a:p>
          <a:p>
            <a:pPr algn="just">
              <a:spcBef>
                <a:spcPct val="0"/>
              </a:spcBef>
              <a:buFontTx/>
              <a:buNone/>
              <a:defRPr/>
            </a:pPr>
            <a:endParaRPr lang="en-US" dirty="0" smtClean="0">
              <a:solidFill>
                <a:srgbClr val="0000FF"/>
              </a:solidFill>
            </a:endParaRPr>
          </a:p>
          <a:p>
            <a:pPr algn="just">
              <a:lnSpc>
                <a:spcPct val="120000"/>
              </a:lnSpc>
              <a:spcBef>
                <a:spcPct val="0"/>
              </a:spcBef>
              <a:buFontTx/>
              <a:buNone/>
              <a:defRPr/>
            </a:pPr>
            <a:r>
              <a:rPr lang="en-US" dirty="0" smtClean="0">
                <a:solidFill>
                  <a:srgbClr val="0000FF"/>
                </a:solidFill>
              </a:rPr>
              <a:t>α</a:t>
            </a:r>
            <a:r>
              <a:rPr lang="en-US" dirty="0" smtClean="0"/>
              <a:t> </a:t>
            </a:r>
            <a:r>
              <a:rPr lang="en-US" dirty="0" smtClean="0">
                <a:solidFill>
                  <a:srgbClr val="FF3399"/>
                </a:solidFill>
              </a:rPr>
              <a:t>= half taper angle </a:t>
            </a:r>
            <a:r>
              <a:rPr lang="en-US" dirty="0" smtClean="0"/>
              <a:t>	</a:t>
            </a:r>
          </a:p>
          <a:p>
            <a:pPr algn="just">
              <a:lnSpc>
                <a:spcPct val="120000"/>
              </a:lnSpc>
              <a:spcBef>
                <a:spcPct val="0"/>
              </a:spcBef>
              <a:buFontTx/>
              <a:buNone/>
              <a:defRPr/>
            </a:pPr>
            <a:r>
              <a:rPr lang="en-US" dirty="0" smtClean="0">
                <a:solidFill>
                  <a:srgbClr val="0000FF"/>
                </a:solidFill>
              </a:rPr>
              <a:t>D</a:t>
            </a:r>
            <a:r>
              <a:rPr lang="en-US" dirty="0" smtClean="0"/>
              <a:t> </a:t>
            </a:r>
            <a:r>
              <a:rPr lang="en-US" dirty="0" smtClean="0">
                <a:solidFill>
                  <a:srgbClr val="FF3399"/>
                </a:solidFill>
              </a:rPr>
              <a:t>= larger diameter of the taper in mm.</a:t>
            </a:r>
            <a:r>
              <a:rPr lang="en-US" dirty="0" smtClean="0"/>
              <a:t> </a:t>
            </a:r>
          </a:p>
          <a:p>
            <a:pPr algn="just">
              <a:lnSpc>
                <a:spcPct val="120000"/>
              </a:lnSpc>
              <a:spcBef>
                <a:spcPct val="0"/>
              </a:spcBef>
              <a:buFontTx/>
              <a:buNone/>
              <a:defRPr/>
            </a:pPr>
            <a:r>
              <a:rPr lang="en-US" dirty="0" smtClean="0">
                <a:solidFill>
                  <a:srgbClr val="0000FF"/>
                </a:solidFill>
              </a:rPr>
              <a:t>d</a:t>
            </a:r>
            <a:r>
              <a:rPr lang="en-US" dirty="0" smtClean="0">
                <a:solidFill>
                  <a:srgbClr val="FF3399"/>
                </a:solidFill>
              </a:rPr>
              <a:t>  =</a:t>
            </a:r>
            <a:r>
              <a:rPr lang="en-US" dirty="0" smtClean="0"/>
              <a:t> </a:t>
            </a:r>
            <a:r>
              <a:rPr lang="en-US" dirty="0" smtClean="0">
                <a:solidFill>
                  <a:srgbClr val="FF3399"/>
                </a:solidFill>
              </a:rPr>
              <a:t>smaller diameter of the taper in mm.</a:t>
            </a:r>
          </a:p>
          <a:p>
            <a:pPr algn="just">
              <a:lnSpc>
                <a:spcPct val="120000"/>
              </a:lnSpc>
              <a:spcBef>
                <a:spcPct val="0"/>
              </a:spcBef>
              <a:buFontTx/>
              <a:buNone/>
              <a:defRPr/>
            </a:pPr>
            <a:r>
              <a:rPr lang="en-US" dirty="0" smtClean="0">
                <a:solidFill>
                  <a:srgbClr val="0000FF"/>
                </a:solidFill>
              </a:rPr>
              <a:t>L</a:t>
            </a:r>
            <a:r>
              <a:rPr lang="en-US" dirty="0" smtClean="0"/>
              <a:t>  </a:t>
            </a:r>
            <a:r>
              <a:rPr lang="en-US" dirty="0" smtClean="0">
                <a:solidFill>
                  <a:srgbClr val="FF3399"/>
                </a:solidFill>
              </a:rPr>
              <a:t>= length of the taper  in mm.</a:t>
            </a:r>
          </a:p>
          <a:p>
            <a:pPr algn="just">
              <a:lnSpc>
                <a:spcPct val="145000"/>
              </a:lnSpc>
              <a:spcBef>
                <a:spcPct val="0"/>
              </a:spcBef>
              <a:buFontTx/>
              <a:buNone/>
              <a:defRPr/>
            </a:pPr>
            <a:endParaRPr lang="en-US" dirty="0" smtClean="0"/>
          </a:p>
          <a:p>
            <a:pPr marL="0" indent="0" algn="just">
              <a:lnSpc>
                <a:spcPct val="145000"/>
              </a:lnSpc>
              <a:spcBef>
                <a:spcPct val="0"/>
              </a:spcBef>
              <a:buFontTx/>
              <a:buNone/>
              <a:defRPr/>
            </a:pPr>
            <a:r>
              <a:rPr lang="en-US" dirty="0" smtClean="0"/>
              <a:t>The tool feeding is done </a:t>
            </a:r>
            <a:r>
              <a:rPr lang="en-US" u="sng" dirty="0" smtClean="0"/>
              <a:t>only</a:t>
            </a:r>
            <a:r>
              <a:rPr lang="en-US" dirty="0" smtClean="0"/>
              <a:t> by the compound rest hand wheel so that the tool moves at the set angle only.</a:t>
            </a:r>
          </a:p>
          <a:p>
            <a:pPr algn="just">
              <a:lnSpc>
                <a:spcPct val="90000"/>
              </a:lnSpc>
              <a:spcBef>
                <a:spcPct val="0"/>
              </a:spcBef>
              <a:buFontTx/>
              <a:buNone/>
              <a:defRPr/>
            </a:pPr>
            <a:endParaRPr lang="en-IN" dirty="0"/>
          </a:p>
        </p:txBody>
      </p:sp>
      <p:graphicFrame>
        <p:nvGraphicFramePr>
          <p:cNvPr id="12290" name="Object 4"/>
          <p:cNvGraphicFramePr>
            <a:graphicFrameLocks noChangeAspect="1"/>
          </p:cNvGraphicFramePr>
          <p:nvPr/>
        </p:nvGraphicFramePr>
        <p:xfrm>
          <a:off x="1928813" y="2597150"/>
          <a:ext cx="757237" cy="688975"/>
        </p:xfrm>
        <a:graphic>
          <a:graphicData uri="http://schemas.openxmlformats.org/presentationml/2006/ole">
            <p:oleObj spid="_x0000_s53250" r:id="rId3" imgW="419218" imgH="380876" progId="Equation.3">
              <p:embed/>
            </p:oleObj>
          </a:graphicData>
        </a:graphic>
      </p:graphicFrame>
      <p:sp>
        <p:nvSpPr>
          <p:cNvPr id="5"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24</a:t>
            </a:fld>
            <a:endParaRPr lang="en-US" sz="1400" b="1" dirty="0">
              <a:solidFill>
                <a:srgbClr val="FFFFFF"/>
              </a:solidFill>
            </a:endParaRPr>
          </a:p>
        </p:txBody>
      </p:sp>
    </p:spTree>
    <p:extLst>
      <p:ext uri="{BB962C8B-B14F-4D97-AF65-F5344CB8AC3E}">
        <p14:creationId xmlns:p14="http://schemas.microsoft.com/office/powerpoint/2010/main" xmlns="" val="19987447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pic>
        <p:nvPicPr>
          <p:cNvPr id="512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10800000">
            <a:off x="1219200" y="457200"/>
            <a:ext cx="6131989" cy="5543568"/>
          </a:xfrm>
          <a:prstGeom prst="rect">
            <a:avLst/>
          </a:prstGeom>
          <a:noFill/>
          <a:ln w="9525">
            <a:noFill/>
            <a:miter lim="800000"/>
            <a:headEnd/>
            <a:tailEnd/>
          </a:ln>
          <a:effectLst/>
        </p:spPr>
      </p:pic>
      <p:sp>
        <p:nvSpPr>
          <p:cNvPr id="4" name="TextBox 3"/>
          <p:cNvSpPr txBox="1"/>
          <p:nvPr/>
        </p:nvSpPr>
        <p:spPr>
          <a:xfrm>
            <a:off x="6934200" y="0"/>
            <a:ext cx="2209800" cy="461665"/>
          </a:xfrm>
          <a:prstGeom prst="rect">
            <a:avLst/>
          </a:prstGeom>
          <a:noFill/>
        </p:spPr>
        <p:txBody>
          <a:bodyPr wrap="square" rtlCol="0">
            <a:spAutoFit/>
          </a:bodyPr>
          <a:lstStyle/>
          <a:p>
            <a:pPr algn="r"/>
            <a:r>
              <a:rPr lang="en-IN" sz="2400" b="1" i="1" dirty="0" smtClean="0"/>
              <a:t> Taper Turning </a:t>
            </a:r>
            <a:endParaRPr lang="en-IN" sz="2400" b="1" i="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6146" name="Picture 2"/>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rot="10800000">
            <a:off x="838200" y="685800"/>
            <a:ext cx="7485323" cy="5715000"/>
          </a:xfrm>
          <a:prstGeom prst="rect">
            <a:avLst/>
          </a:prstGeom>
          <a:noFill/>
          <a:ln w="9525">
            <a:noFill/>
            <a:miter lim="800000"/>
            <a:headEnd/>
            <a:tailEnd/>
          </a:ln>
          <a:effectLst/>
        </p:spPr>
      </p:pic>
      <p:sp>
        <p:nvSpPr>
          <p:cNvPr id="4" name="TextBox 3"/>
          <p:cNvSpPr txBox="1"/>
          <p:nvPr/>
        </p:nvSpPr>
        <p:spPr>
          <a:xfrm>
            <a:off x="6934200" y="0"/>
            <a:ext cx="2209800" cy="461665"/>
          </a:xfrm>
          <a:prstGeom prst="rect">
            <a:avLst/>
          </a:prstGeom>
          <a:noFill/>
        </p:spPr>
        <p:txBody>
          <a:bodyPr wrap="square" rtlCol="0">
            <a:spAutoFit/>
          </a:bodyPr>
          <a:lstStyle/>
          <a:p>
            <a:pPr algn="r"/>
            <a:r>
              <a:rPr lang="en-IN" sz="2400" b="1" i="1" dirty="0" smtClean="0"/>
              <a:t> Taper Turning </a:t>
            </a:r>
            <a:endParaRPr lang="en-IN" sz="2400" b="1" i="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a:xfrm>
            <a:off x="609600" y="142875"/>
            <a:ext cx="7772400" cy="1143000"/>
          </a:xfrm>
        </p:spPr>
        <p:txBody>
          <a:bodyPr/>
          <a:lstStyle/>
          <a:p>
            <a:r>
              <a:rPr lang="en-US" smtClean="0"/>
              <a:t>Lathe Operations – </a:t>
            </a:r>
            <a:r>
              <a:rPr lang="en-US" i="1" smtClean="0"/>
              <a:t>Facing</a:t>
            </a:r>
            <a:endParaRPr lang="en-IN" smtClean="0"/>
          </a:p>
        </p:txBody>
      </p:sp>
      <p:sp>
        <p:nvSpPr>
          <p:cNvPr id="9220" name="Content Placeholder 2" descr="Rectangle: Click to edit Master text styles&#10;Second level&#10;Third level&#10;Fourth level&#10;Fifth level"/>
          <p:cNvSpPr>
            <a:spLocks noGrp="1"/>
          </p:cNvSpPr>
          <p:nvPr>
            <p:ph idx="1"/>
          </p:nvPr>
        </p:nvSpPr>
        <p:spPr>
          <a:xfrm>
            <a:off x="838200" y="1643063"/>
            <a:ext cx="5019675" cy="4857750"/>
          </a:xfrm>
        </p:spPr>
        <p:txBody>
          <a:bodyPr/>
          <a:lstStyle/>
          <a:p>
            <a:pPr algn="just"/>
            <a:r>
              <a:rPr lang="en-US" smtClean="0"/>
              <a:t>An operation performed on lathe to generate flat surface.</a:t>
            </a:r>
          </a:p>
          <a:p>
            <a:pPr algn="just"/>
            <a:r>
              <a:rPr lang="en-US" smtClean="0"/>
              <a:t>Direction of feed is perpendicular to the axis of the lathe.</a:t>
            </a:r>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xmlns="" val="0"/>
              </a:ext>
            </a:extLst>
          </a:blip>
          <a:srcRect l="11340" t="9765" r="10309" b="54220"/>
          <a:stretch>
            <a:fillRect/>
          </a:stretch>
        </p:blipFill>
        <p:spPr bwMode="auto">
          <a:xfrm>
            <a:off x="214282" y="3786190"/>
            <a:ext cx="5214944" cy="2857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22" name="Picture 3" descr="C:\Figen\facing.bm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00760" y="1000108"/>
            <a:ext cx="2714625" cy="284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23" name="Picture 6"/>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429256" y="4143380"/>
            <a:ext cx="3132381" cy="2386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27</a:t>
            </a:fld>
            <a:endParaRPr lang="en-US" sz="1400" b="1" dirty="0">
              <a:solidFill>
                <a:srgbClr val="FFFFFF"/>
              </a:solidFill>
            </a:endParaRPr>
          </a:p>
        </p:txBody>
      </p:sp>
    </p:spTree>
    <p:extLst>
      <p:ext uri="{BB962C8B-B14F-4D97-AF65-F5344CB8AC3E}">
        <p14:creationId xmlns:p14="http://schemas.microsoft.com/office/powerpoint/2010/main" xmlns="" val="304392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04800" y="1066800"/>
            <a:ext cx="8610600" cy="838200"/>
          </a:xfrm>
        </p:spPr>
        <p:txBody>
          <a:bodyPr>
            <a:normAutofit fontScale="92500" lnSpcReduction="10000"/>
          </a:bodyPr>
          <a:lstStyle/>
          <a:p>
            <a:pPr>
              <a:defRPr/>
            </a:pPr>
            <a:r>
              <a:rPr lang="en-US" sz="2800" b="1" i="1" dirty="0" smtClean="0">
                <a:solidFill>
                  <a:srgbClr val="0070C0"/>
                </a:solidFill>
                <a:latin typeface="Times New Roman" pitchFamily="18" charset="0"/>
                <a:cs typeface="Times New Roman" pitchFamily="18" charset="0"/>
              </a:rPr>
              <a:t>FACING – </a:t>
            </a:r>
            <a:r>
              <a:rPr lang="en-US" sz="2800" dirty="0" smtClean="0">
                <a:latin typeface="Times New Roman" pitchFamily="18" charset="0"/>
                <a:cs typeface="Times New Roman" pitchFamily="18" charset="0"/>
              </a:rPr>
              <a:t>Operation for generating flat surfaces at the end of the job.</a:t>
            </a:r>
          </a:p>
          <a:p>
            <a:pPr>
              <a:defRPr/>
            </a:pPr>
            <a:endParaRPr lang="en-IN" dirty="0"/>
          </a:p>
        </p:txBody>
      </p:sp>
      <p:pic>
        <p:nvPicPr>
          <p:cNvPr id="15364" name="Picture 5" descr="C:\Users\AZHAR\Desktop\facing.jpg"/>
          <p:cNvPicPr>
            <a:picLocks noChangeAspect="1" noChangeArrowheads="1"/>
          </p:cNvPicPr>
          <p:nvPr/>
        </p:nvPicPr>
        <p:blipFill>
          <a:blip r:embed="rId2"/>
          <a:srcRect/>
          <a:stretch>
            <a:fillRect/>
          </a:stretch>
        </p:blipFill>
        <p:spPr bwMode="auto">
          <a:xfrm>
            <a:off x="76200" y="2057400"/>
            <a:ext cx="3124200" cy="3276600"/>
          </a:xfrm>
          <a:prstGeom prst="rect">
            <a:avLst/>
          </a:prstGeom>
          <a:noFill/>
          <a:ln w="9525">
            <a:noFill/>
            <a:miter lim="800000"/>
            <a:headEnd/>
            <a:tailEnd/>
          </a:ln>
        </p:spPr>
      </p:pic>
      <p:pic>
        <p:nvPicPr>
          <p:cNvPr id="15365" name="Picture 6" descr="C:\Users\AZHAR\Desktop\facing 2.jpg"/>
          <p:cNvPicPr>
            <a:picLocks noChangeAspect="1" noChangeArrowheads="1"/>
          </p:cNvPicPr>
          <p:nvPr/>
        </p:nvPicPr>
        <p:blipFill>
          <a:blip r:embed="rId3"/>
          <a:srcRect/>
          <a:stretch>
            <a:fillRect/>
          </a:stretch>
        </p:blipFill>
        <p:spPr bwMode="auto">
          <a:xfrm>
            <a:off x="3200400" y="2057400"/>
            <a:ext cx="3032125" cy="3200400"/>
          </a:xfrm>
          <a:prstGeom prst="rect">
            <a:avLst/>
          </a:prstGeom>
          <a:noFill/>
          <a:ln w="9525">
            <a:noFill/>
            <a:miter lim="800000"/>
            <a:headEnd/>
            <a:tailEnd/>
          </a:ln>
        </p:spPr>
      </p:pic>
      <p:pic>
        <p:nvPicPr>
          <p:cNvPr id="15366" name="Picture 7" descr="C:\Users\AZHAR\Desktop\facing 3.jpg"/>
          <p:cNvPicPr>
            <a:picLocks noChangeAspect="1" noChangeArrowheads="1"/>
          </p:cNvPicPr>
          <p:nvPr/>
        </p:nvPicPr>
        <p:blipFill>
          <a:blip r:embed="rId4"/>
          <a:srcRect/>
          <a:stretch>
            <a:fillRect/>
          </a:stretch>
        </p:blipFill>
        <p:spPr bwMode="auto">
          <a:xfrm>
            <a:off x="6248400" y="2057400"/>
            <a:ext cx="2743200" cy="3200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717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0800000">
            <a:off x="0" y="1905000"/>
            <a:ext cx="9144000" cy="3052385"/>
          </a:xfrm>
          <a:prstGeom prst="rect">
            <a:avLst/>
          </a:prstGeom>
          <a:noFill/>
          <a:ln w="9525">
            <a:noFill/>
            <a:miter lim="800000"/>
            <a:headEnd/>
            <a:tailEnd/>
          </a:ln>
          <a:effectLst/>
        </p:spPr>
      </p:pic>
      <p:sp>
        <p:nvSpPr>
          <p:cNvPr id="4" name="TextBox 3"/>
          <p:cNvSpPr txBox="1"/>
          <p:nvPr/>
        </p:nvSpPr>
        <p:spPr>
          <a:xfrm>
            <a:off x="6934200" y="0"/>
            <a:ext cx="2209800" cy="461665"/>
          </a:xfrm>
          <a:prstGeom prst="rect">
            <a:avLst/>
          </a:prstGeom>
          <a:noFill/>
        </p:spPr>
        <p:txBody>
          <a:bodyPr wrap="square" rtlCol="0">
            <a:spAutoFit/>
          </a:bodyPr>
          <a:lstStyle/>
          <a:p>
            <a:pPr algn="r"/>
            <a:r>
              <a:rPr lang="en-IN" sz="2400" b="1" i="1" dirty="0" smtClean="0"/>
              <a:t> Facing</a:t>
            </a:r>
            <a:endParaRPr lang="en-IN" sz="2400" b="1" i="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09600" y="571500"/>
            <a:ext cx="7772400" cy="642938"/>
          </a:xfrm>
        </p:spPr>
        <p:txBody>
          <a:bodyPr/>
          <a:lstStyle/>
          <a:p>
            <a:pPr eaLnBrk="1" hangingPunct="1"/>
            <a:r>
              <a:rPr lang="en-US" dirty="0" smtClean="0"/>
              <a:t>Machine Tools</a:t>
            </a:r>
            <a:endParaRPr lang="en-IN" dirty="0" smtClean="0"/>
          </a:p>
        </p:txBody>
      </p:sp>
      <p:sp>
        <p:nvSpPr>
          <p:cNvPr id="30723" name="Content Placeholder 2" descr="Rectangle: Click to edit Master text styles&#10;Second level&#10;Third level&#10;Fourth level&#10;Fifth level"/>
          <p:cNvSpPr>
            <a:spLocks noGrp="1"/>
          </p:cNvSpPr>
          <p:nvPr>
            <p:ph idx="1"/>
          </p:nvPr>
        </p:nvSpPr>
        <p:spPr>
          <a:xfrm>
            <a:off x="571500" y="1643063"/>
            <a:ext cx="8286750" cy="4376737"/>
          </a:xfrm>
        </p:spPr>
        <p:txBody>
          <a:bodyPr/>
          <a:lstStyle/>
          <a:p>
            <a:pPr algn="just" eaLnBrk="1" hangingPunct="1"/>
            <a:r>
              <a:rPr lang="en-US" dirty="0" smtClean="0"/>
              <a:t> A machine tool is a device use to carry out various manufacturing operation by removing the excess material.</a:t>
            </a:r>
          </a:p>
          <a:p>
            <a:pPr algn="just" eaLnBrk="1" hangingPunct="1">
              <a:buNone/>
            </a:pPr>
            <a:endParaRPr lang="en-US" dirty="0" smtClean="0"/>
          </a:p>
          <a:p>
            <a:pPr algn="just" eaLnBrk="1" hangingPunct="1"/>
            <a:endParaRPr lang="en-IN" dirty="0" smtClean="0"/>
          </a:p>
        </p:txBody>
      </p:sp>
      <p:graphicFrame>
        <p:nvGraphicFramePr>
          <p:cNvPr id="5" name="Content Placeholder 7"/>
          <p:cNvGraphicFramePr>
            <a:graphicFrameLocks/>
          </p:cNvGraphicFramePr>
          <p:nvPr/>
        </p:nvGraphicFramePr>
        <p:xfrm>
          <a:off x="1928794" y="3033730"/>
          <a:ext cx="5000660" cy="3467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5"/>
          </p:nvPr>
        </p:nvSpPr>
        <p:spPr/>
        <p:txBody>
          <a:bodyPr/>
          <a:lstStyle/>
          <a:p>
            <a:fld id="{1FC6612D-892A-4CCF-80D6-C223E750EBFE}" type="slidenum">
              <a:rPr lang="en-US" smtClean="0"/>
              <a:pPr/>
              <a:t>3</a:t>
            </a:fld>
            <a:endParaRPr lang="en-US" dirty="0"/>
          </a:p>
        </p:txBody>
      </p:sp>
    </p:spTree>
    <p:extLst>
      <p:ext uri="{BB962C8B-B14F-4D97-AF65-F5344CB8AC3E}">
        <p14:creationId xmlns:p14="http://schemas.microsoft.com/office/powerpoint/2010/main" xmlns="" val="6034571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1026" name="Picture 2"/>
          <p:cNvPicPr>
            <a:picLocks noChangeAspect="1" noChangeArrowheads="1"/>
          </p:cNvPicPr>
          <p:nvPr/>
        </p:nvPicPr>
        <p:blipFill>
          <a:blip r:embed="rId3" cstate="print"/>
          <a:srcRect b="4897"/>
          <a:stretch>
            <a:fillRect/>
          </a:stretch>
        </p:blipFill>
        <p:spPr bwMode="auto">
          <a:xfrm>
            <a:off x="285720" y="285728"/>
            <a:ext cx="4071934" cy="2553407"/>
          </a:xfrm>
          <a:prstGeom prst="rect">
            <a:avLst/>
          </a:prstGeom>
          <a:noFill/>
          <a:ln w="9525">
            <a:noFill/>
            <a:miter lim="800000"/>
            <a:headEnd/>
            <a:tailEnd/>
          </a:ln>
          <a:effectLst/>
        </p:spPr>
      </p:pic>
      <p:sp>
        <p:nvSpPr>
          <p:cNvPr id="4" name="TextBox 3"/>
          <p:cNvSpPr txBox="1"/>
          <p:nvPr/>
        </p:nvSpPr>
        <p:spPr>
          <a:xfrm>
            <a:off x="6934200" y="0"/>
            <a:ext cx="2209800" cy="461665"/>
          </a:xfrm>
          <a:prstGeom prst="rect">
            <a:avLst/>
          </a:prstGeom>
          <a:noFill/>
        </p:spPr>
        <p:txBody>
          <a:bodyPr wrap="square" rtlCol="0">
            <a:spAutoFit/>
          </a:bodyPr>
          <a:lstStyle/>
          <a:p>
            <a:pPr algn="r"/>
            <a:r>
              <a:rPr lang="en-IN" sz="2400" b="1" i="1" dirty="0" smtClean="0"/>
              <a:t> Facing</a:t>
            </a:r>
            <a:endParaRPr lang="en-IN" sz="2400" b="1" i="1" dirty="0"/>
          </a:p>
        </p:txBody>
      </p:sp>
      <p:pic>
        <p:nvPicPr>
          <p:cNvPr id="5" name="facing.MP4">
            <a:hlinkClick r:id="" action="ppaction://media"/>
          </p:cNvPr>
          <p:cNvPicPr>
            <a:picLocks noRot="1" noChangeAspect="1"/>
          </p:cNvPicPr>
          <p:nvPr>
            <a:videoFile r:link="rId1"/>
          </p:nvPr>
        </p:nvPicPr>
        <p:blipFill>
          <a:blip r:embed="rId4" cstate="print"/>
          <a:stretch>
            <a:fillRect/>
          </a:stretch>
        </p:blipFill>
        <p:spPr>
          <a:xfrm>
            <a:off x="357158" y="3000372"/>
            <a:ext cx="6383878" cy="359093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609600" y="142875"/>
            <a:ext cx="7772400" cy="1143000"/>
          </a:xfrm>
        </p:spPr>
        <p:txBody>
          <a:bodyPr/>
          <a:lstStyle/>
          <a:p>
            <a:r>
              <a:rPr lang="en-US" smtClean="0"/>
              <a:t>Lathe Operations - </a:t>
            </a:r>
            <a:r>
              <a:rPr lang="en-US" i="1" smtClean="0"/>
              <a:t>Knurling</a:t>
            </a:r>
            <a:endParaRPr lang="en-IN" i="1" smtClean="0"/>
          </a:p>
        </p:txBody>
      </p:sp>
      <p:sp>
        <p:nvSpPr>
          <p:cNvPr id="3" name="Content Placeholder 2" descr="Rectangle: Click to edit Master text styles&#10;Second level&#10;Third level&#10;Fourth level&#10;Fifth level"/>
          <p:cNvSpPr>
            <a:spLocks noGrp="1"/>
          </p:cNvSpPr>
          <p:nvPr>
            <p:ph idx="1"/>
          </p:nvPr>
        </p:nvSpPr>
        <p:spPr>
          <a:xfrm>
            <a:off x="857250" y="1357313"/>
            <a:ext cx="7877175" cy="2428875"/>
          </a:xfrm>
        </p:spPr>
        <p:txBody>
          <a:bodyPr>
            <a:normAutofit fontScale="77500" lnSpcReduction="20000"/>
          </a:bodyPr>
          <a:lstStyle/>
          <a:p>
            <a:pPr algn="just">
              <a:lnSpc>
                <a:spcPct val="160000"/>
              </a:lnSpc>
              <a:defRPr/>
            </a:pPr>
            <a:r>
              <a:rPr lang="en-US" dirty="0" smtClean="0"/>
              <a:t>Operation performed on lathe to generate serrated surface.</a:t>
            </a:r>
          </a:p>
          <a:p>
            <a:pPr algn="just">
              <a:lnSpc>
                <a:spcPct val="160000"/>
              </a:lnSpc>
              <a:defRPr/>
            </a:pPr>
            <a:r>
              <a:rPr lang="en-US" dirty="0" smtClean="0"/>
              <a:t>Tool used is called as “</a:t>
            </a:r>
            <a:r>
              <a:rPr lang="en-US" dirty="0" smtClean="0">
                <a:solidFill>
                  <a:srgbClr val="FF0000"/>
                </a:solidFill>
              </a:rPr>
              <a:t>knurling tool</a:t>
            </a:r>
            <a:r>
              <a:rPr lang="en-US" dirty="0" smtClean="0"/>
              <a:t>”.</a:t>
            </a:r>
          </a:p>
          <a:p>
            <a:pPr algn="just">
              <a:lnSpc>
                <a:spcPct val="160000"/>
              </a:lnSpc>
              <a:defRPr/>
            </a:pPr>
            <a:r>
              <a:rPr lang="en-US" dirty="0" smtClean="0"/>
              <a:t>Tool consist of one upper roller and one lower roller which contains the impression. </a:t>
            </a:r>
          </a:p>
          <a:p>
            <a:pPr algn="just">
              <a:lnSpc>
                <a:spcPct val="160000"/>
              </a:lnSpc>
              <a:defRPr/>
            </a:pPr>
            <a:r>
              <a:rPr lang="en-US" dirty="0" smtClean="0"/>
              <a:t>Tool is set in such a way that both rollers touch the work.</a:t>
            </a:r>
          </a:p>
          <a:p>
            <a:pPr algn="just">
              <a:lnSpc>
                <a:spcPct val="160000"/>
              </a:lnSpc>
              <a:defRPr/>
            </a:pPr>
            <a:endParaRPr lang="en-IN" dirty="0"/>
          </a:p>
        </p:txBody>
      </p:sp>
      <p:pic>
        <p:nvPicPr>
          <p:cNvPr id="61444"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929190" y="4286256"/>
            <a:ext cx="3573462" cy="2357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5"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43000" y="3733800"/>
            <a:ext cx="3733800" cy="272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31</a:t>
            </a:fld>
            <a:endParaRPr lang="en-US" sz="1400" b="1" dirty="0">
              <a:solidFill>
                <a:srgbClr val="FFFFFF"/>
              </a:solidFill>
            </a:endParaRPr>
          </a:p>
        </p:txBody>
      </p:sp>
    </p:spTree>
    <p:extLst>
      <p:ext uri="{BB962C8B-B14F-4D97-AF65-F5344CB8AC3E}">
        <p14:creationId xmlns:p14="http://schemas.microsoft.com/office/powerpoint/2010/main" xmlns="" val="8028080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381000" y="762000"/>
            <a:ext cx="8229600" cy="838200"/>
          </a:xfrm>
        </p:spPr>
        <p:txBody>
          <a:bodyPr/>
          <a:lstStyle/>
          <a:p>
            <a:r>
              <a:rPr lang="en-US" sz="2400" b="1" i="1" smtClean="0">
                <a:solidFill>
                  <a:srgbClr val="0070C0"/>
                </a:solidFill>
                <a:latin typeface="Times New Roman" pitchFamily="18" charset="0"/>
                <a:cs typeface="Times New Roman" pitchFamily="18" charset="0"/>
              </a:rPr>
              <a:t>KNURLING – </a:t>
            </a:r>
            <a:r>
              <a:rPr lang="en-US" sz="2400" smtClean="0">
                <a:latin typeface="Times New Roman" pitchFamily="18" charset="0"/>
                <a:cs typeface="Times New Roman" pitchFamily="18" charset="0"/>
              </a:rPr>
              <a:t>Operation of cutting a diamond shaped or a criss – cross pattern on metallic surfaces to provide better grip. </a:t>
            </a:r>
          </a:p>
          <a:p>
            <a:endParaRPr lang="en-IN" smtClean="0"/>
          </a:p>
        </p:txBody>
      </p:sp>
      <p:pic>
        <p:nvPicPr>
          <p:cNvPr id="21507" name="Picture 4"/>
          <p:cNvPicPr>
            <a:picLocks noChangeAspect="1" noChangeArrowheads="1"/>
          </p:cNvPicPr>
          <p:nvPr/>
        </p:nvPicPr>
        <p:blipFill>
          <a:blip r:embed="rId2"/>
          <a:srcRect/>
          <a:stretch>
            <a:fillRect/>
          </a:stretch>
        </p:blipFill>
        <p:spPr bwMode="auto">
          <a:xfrm>
            <a:off x="685800" y="1524000"/>
            <a:ext cx="4419600" cy="4191000"/>
          </a:xfrm>
          <a:prstGeom prst="rect">
            <a:avLst/>
          </a:prstGeom>
          <a:noFill/>
          <a:ln w="9525">
            <a:noFill/>
            <a:miter lim="800000"/>
            <a:headEnd/>
            <a:tailEnd/>
          </a:ln>
        </p:spPr>
      </p:pic>
      <p:pic>
        <p:nvPicPr>
          <p:cNvPr id="21508" name="Picture 5"/>
          <p:cNvPicPr>
            <a:picLocks noChangeAspect="1" noChangeArrowheads="1"/>
          </p:cNvPicPr>
          <p:nvPr/>
        </p:nvPicPr>
        <p:blipFill>
          <a:blip r:embed="rId3"/>
          <a:srcRect/>
          <a:stretch>
            <a:fillRect/>
          </a:stretch>
        </p:blipFill>
        <p:spPr bwMode="auto">
          <a:xfrm>
            <a:off x="5410200" y="1524000"/>
            <a:ext cx="3352800" cy="2362200"/>
          </a:xfrm>
          <a:prstGeom prst="rect">
            <a:avLst/>
          </a:prstGeom>
          <a:noFill/>
          <a:ln w="9525">
            <a:noFill/>
            <a:miter lim="800000"/>
            <a:headEnd/>
            <a:tailEnd/>
          </a:ln>
        </p:spPr>
      </p:pic>
      <p:pic>
        <p:nvPicPr>
          <p:cNvPr id="21509" name="Picture 4" descr="J:\My folder\lathe\knurl3[1].gif"/>
          <p:cNvPicPr>
            <a:picLocks noChangeAspect="1" noChangeArrowheads="1" noCrop="1"/>
          </p:cNvPicPr>
          <p:nvPr/>
        </p:nvPicPr>
        <p:blipFill>
          <a:blip r:embed="rId4"/>
          <a:srcRect/>
          <a:stretch>
            <a:fillRect/>
          </a:stretch>
        </p:blipFill>
        <p:spPr bwMode="auto">
          <a:xfrm>
            <a:off x="5257800" y="4114800"/>
            <a:ext cx="3581400" cy="2209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4"/>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253142" y="4286256"/>
            <a:ext cx="1448328" cy="2358802"/>
          </a:xfrm>
          <a:noFill/>
        </p:spPr>
      </p:pic>
      <p:pic>
        <p:nvPicPr>
          <p:cNvPr id="10244" name="Picture 5"/>
          <p:cNvPicPr>
            <a:picLocks noChangeAspect="1" noChangeArrowheads="1"/>
          </p:cNvPicPr>
          <p:nvPr/>
        </p:nvPicPr>
        <p:blipFill>
          <a:blip r:embed="rId4">
            <a:extLst>
              <a:ext uri="{28A0092B-C50C-407E-A947-70E740481C1C}">
                <a14:useLocalDpi xmlns:a14="http://schemas.microsoft.com/office/drawing/2010/main" xmlns="" val="0"/>
              </a:ext>
            </a:extLst>
          </a:blip>
          <a:srcRect l="18243" t="10811" r="4729" b="27026"/>
          <a:stretch>
            <a:fillRect/>
          </a:stretch>
        </p:blipFill>
        <p:spPr bwMode="auto">
          <a:xfrm>
            <a:off x="5143504" y="4429132"/>
            <a:ext cx="3304784" cy="2000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5" name="Title 1"/>
          <p:cNvSpPr>
            <a:spLocks noGrp="1"/>
          </p:cNvSpPr>
          <p:nvPr>
            <p:ph type="title"/>
          </p:nvPr>
        </p:nvSpPr>
        <p:spPr>
          <a:xfrm>
            <a:off x="571472" y="0"/>
            <a:ext cx="7772400" cy="571480"/>
          </a:xfrm>
        </p:spPr>
        <p:txBody>
          <a:bodyPr/>
          <a:lstStyle/>
          <a:p>
            <a:r>
              <a:rPr lang="en-US" dirty="0" smtClean="0"/>
              <a:t>Lathe Operations - </a:t>
            </a:r>
            <a:r>
              <a:rPr lang="en-US" i="1" dirty="0" smtClean="0"/>
              <a:t>Knurling</a:t>
            </a:r>
            <a:endParaRPr lang="en-IN" dirty="0" smtClean="0"/>
          </a:p>
        </p:txBody>
      </p:sp>
      <p:pic>
        <p:nvPicPr>
          <p:cNvPr id="10246" name="Picture 3" descr="C:\Figen\knurling.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928794" y="3422804"/>
            <a:ext cx="2357453" cy="3195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10800000">
            <a:off x="428596" y="714356"/>
            <a:ext cx="8429652" cy="3384860"/>
          </a:xfrm>
          <a:prstGeom prst="rect">
            <a:avLst/>
          </a:prstGeom>
          <a:noFill/>
          <a:ln w="9525">
            <a:noFill/>
            <a:miter lim="800000"/>
            <a:headEnd/>
            <a:tailEnd/>
          </a:ln>
          <a:effectLst/>
        </p:spPr>
      </p:pic>
      <p:sp>
        <p:nvSpPr>
          <p:cNvPr id="7"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33</a:t>
            </a:fld>
            <a:endParaRPr lang="en-US" sz="1400" b="1" dirty="0">
              <a:solidFill>
                <a:srgbClr val="FFFFFF"/>
              </a:solidFill>
            </a:endParaRPr>
          </a:p>
        </p:txBody>
      </p:sp>
    </p:spTree>
    <p:extLst>
      <p:ext uri="{BB962C8B-B14F-4D97-AF65-F5344CB8AC3E}">
        <p14:creationId xmlns:p14="http://schemas.microsoft.com/office/powerpoint/2010/main" xmlns="" val="2896067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1"/>
          <p:cNvSpPr>
            <a:spLocks noGrp="1"/>
          </p:cNvSpPr>
          <p:nvPr>
            <p:ph type="title"/>
          </p:nvPr>
        </p:nvSpPr>
        <p:spPr>
          <a:xfrm>
            <a:off x="609600" y="142875"/>
            <a:ext cx="7772400" cy="714357"/>
          </a:xfrm>
        </p:spPr>
        <p:txBody>
          <a:bodyPr/>
          <a:lstStyle/>
          <a:p>
            <a:r>
              <a:rPr lang="en-US" dirty="0" smtClean="0"/>
              <a:t>Lathe Operations - </a:t>
            </a:r>
            <a:r>
              <a:rPr lang="en-US" i="1" dirty="0" smtClean="0"/>
              <a:t>Thread cutting </a:t>
            </a:r>
            <a:endParaRPr lang="en-IN" i="1" dirty="0" smtClean="0"/>
          </a:p>
        </p:txBody>
      </p:sp>
      <p:sp>
        <p:nvSpPr>
          <p:cNvPr id="11268" name="Content Placeholder 2" descr="Rectangle: Click to edit Master text styles&#10;Second level&#10;Third level&#10;Fourth level&#10;Fifth level"/>
          <p:cNvSpPr>
            <a:spLocks noGrp="1"/>
          </p:cNvSpPr>
          <p:nvPr>
            <p:ph idx="1"/>
          </p:nvPr>
        </p:nvSpPr>
        <p:spPr>
          <a:xfrm>
            <a:off x="285720" y="1000108"/>
            <a:ext cx="8429684" cy="2428892"/>
          </a:xfrm>
        </p:spPr>
        <p:txBody>
          <a:bodyPr/>
          <a:lstStyle/>
          <a:p>
            <a:pPr algn="just"/>
            <a:r>
              <a:rPr lang="en-US" dirty="0" smtClean="0"/>
              <a:t>A thread is a </a:t>
            </a:r>
            <a:r>
              <a:rPr lang="en-US" i="1" dirty="0" smtClean="0">
                <a:solidFill>
                  <a:srgbClr val="FF0000"/>
                </a:solidFill>
              </a:rPr>
              <a:t>helical shaped groove </a:t>
            </a:r>
            <a:r>
              <a:rPr lang="en-US" dirty="0" smtClean="0"/>
              <a:t>formed on cylindrical surface of workpiece.</a:t>
            </a:r>
          </a:p>
          <a:p>
            <a:pPr algn="just"/>
            <a:r>
              <a:rPr lang="en-US" i="1" dirty="0" smtClean="0">
                <a:solidFill>
                  <a:srgbClr val="FF0000"/>
                </a:solidFill>
              </a:rPr>
              <a:t>Thread cutting </a:t>
            </a:r>
            <a:r>
              <a:rPr lang="en-US" dirty="0" smtClean="0"/>
              <a:t>is an operation performed on lathe to produce threads by using a tool whose shape will be same as that of thread.</a:t>
            </a:r>
          </a:p>
          <a:p>
            <a:pPr algn="just"/>
            <a:endParaRPr lang="en-IN" dirty="0" smtClean="0"/>
          </a:p>
        </p:txBody>
      </p:sp>
      <p:pic>
        <p:nvPicPr>
          <p:cNvPr id="11269" name="Content Placeholder 3" descr="scan0005.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209943" y="3143248"/>
            <a:ext cx="6446696" cy="3214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0" name="Picture 3" descr="C:\Figen\thread1.bm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28625" y="4071938"/>
            <a:ext cx="2609850" cy="2624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34</a:t>
            </a:fld>
            <a:endParaRPr lang="en-US" sz="1400" b="1" dirty="0">
              <a:solidFill>
                <a:srgbClr val="FFFFFF"/>
              </a:solidFill>
            </a:endParaRPr>
          </a:p>
        </p:txBody>
      </p:sp>
    </p:spTree>
    <p:extLst>
      <p:ext uri="{BB962C8B-B14F-4D97-AF65-F5344CB8AC3E}">
        <p14:creationId xmlns:p14="http://schemas.microsoft.com/office/powerpoint/2010/main" xmlns="" val="931208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a:xfrm>
            <a:off x="214282" y="214290"/>
            <a:ext cx="8572560" cy="928694"/>
          </a:xfrm>
        </p:spPr>
        <p:txBody>
          <a:bodyPr/>
          <a:lstStyle/>
          <a:p>
            <a:r>
              <a:rPr lang="en-US" sz="2400" b="1" i="1" dirty="0" smtClean="0">
                <a:solidFill>
                  <a:srgbClr val="0070C0"/>
                </a:solidFill>
                <a:latin typeface="Times New Roman" pitchFamily="18" charset="0"/>
                <a:cs typeface="Times New Roman" pitchFamily="18" charset="0"/>
              </a:rPr>
              <a:t>THREAD CUTTING – </a:t>
            </a:r>
            <a:r>
              <a:rPr lang="en-US" sz="2400" dirty="0" smtClean="0">
                <a:latin typeface="Times New Roman" pitchFamily="18" charset="0"/>
                <a:cs typeface="Times New Roman" pitchFamily="18" charset="0"/>
              </a:rPr>
              <a:t>Operation for cutting screw threads on metallic parts.</a:t>
            </a:r>
          </a:p>
        </p:txBody>
      </p:sp>
      <p:pic>
        <p:nvPicPr>
          <p:cNvPr id="16387" name="Picture 4" descr="C:\Users\AZHAR\Desktop\thread-cutting.png"/>
          <p:cNvPicPr>
            <a:picLocks noChangeAspect="1" noChangeArrowheads="1"/>
          </p:cNvPicPr>
          <p:nvPr/>
        </p:nvPicPr>
        <p:blipFill>
          <a:blip r:embed="rId2"/>
          <a:srcRect b="6491"/>
          <a:stretch>
            <a:fillRect/>
          </a:stretch>
        </p:blipFill>
        <p:spPr bwMode="auto">
          <a:xfrm>
            <a:off x="0" y="1071546"/>
            <a:ext cx="5319722" cy="3170052"/>
          </a:xfrm>
          <a:prstGeom prst="rect">
            <a:avLst/>
          </a:prstGeom>
          <a:noFill/>
          <a:ln w="9525">
            <a:noFill/>
            <a:miter lim="800000"/>
            <a:headEnd/>
            <a:tailEnd/>
          </a:ln>
        </p:spPr>
      </p:pic>
      <p:pic>
        <p:nvPicPr>
          <p:cNvPr id="4" name="Picture 2" descr="C:\Users\AZHAR\Desktop\single point thread cutting 1.jpg"/>
          <p:cNvPicPr>
            <a:picLocks noChangeAspect="1" noChangeArrowheads="1"/>
          </p:cNvPicPr>
          <p:nvPr/>
        </p:nvPicPr>
        <p:blipFill>
          <a:blip r:embed="rId3"/>
          <a:srcRect r="17691" b="6870"/>
          <a:stretch>
            <a:fillRect/>
          </a:stretch>
        </p:blipFill>
        <p:spPr bwMode="auto">
          <a:xfrm>
            <a:off x="4500562" y="3714752"/>
            <a:ext cx="4143404" cy="2857520"/>
          </a:xfrm>
          <a:prstGeom prst="rect">
            <a:avLst/>
          </a:prstGeom>
          <a:noFill/>
          <a:ln w="9525">
            <a:noFill/>
            <a:miter lim="800000"/>
            <a:headEnd/>
            <a:tailEnd/>
          </a:ln>
        </p:spPr>
      </p:pic>
      <p:sp>
        <p:nvSpPr>
          <p:cNvPr id="5"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35</a:t>
            </a:fld>
            <a:endParaRPr lang="en-US" sz="1400" b="1" dirty="0">
              <a:solidFill>
                <a:srgbClr val="FFFFFF"/>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457200" y="609600"/>
            <a:ext cx="8229600" cy="838200"/>
          </a:xfrm>
        </p:spPr>
        <p:txBody>
          <a:bodyPr/>
          <a:lstStyle/>
          <a:p>
            <a:r>
              <a:rPr lang="en-US" sz="2400" b="1" i="1" smtClean="0">
                <a:solidFill>
                  <a:srgbClr val="0070C0"/>
                </a:solidFill>
                <a:latin typeface="Times New Roman" pitchFamily="18" charset="0"/>
                <a:cs typeface="Times New Roman" pitchFamily="18" charset="0"/>
              </a:rPr>
              <a:t>DRILLING – </a:t>
            </a:r>
            <a:r>
              <a:rPr lang="en-US" sz="2400" smtClean="0">
                <a:latin typeface="Times New Roman" pitchFamily="18" charset="0"/>
                <a:cs typeface="Times New Roman" pitchFamily="18" charset="0"/>
              </a:rPr>
              <a:t>Operation of producing a cylindrical whole by means of revolving tool called ‘twist drill’.</a:t>
            </a:r>
          </a:p>
          <a:p>
            <a:endParaRPr lang="en-IN" smtClean="0"/>
          </a:p>
        </p:txBody>
      </p:sp>
      <p:pic>
        <p:nvPicPr>
          <p:cNvPr id="18435" name="Picture 4" descr="C:\Users\AZHAR\Desktop\Drill2.jpg"/>
          <p:cNvPicPr>
            <a:picLocks noChangeAspect="1" noChangeArrowheads="1"/>
          </p:cNvPicPr>
          <p:nvPr/>
        </p:nvPicPr>
        <p:blipFill>
          <a:blip r:embed="rId2"/>
          <a:srcRect/>
          <a:stretch>
            <a:fillRect/>
          </a:stretch>
        </p:blipFill>
        <p:spPr bwMode="auto">
          <a:xfrm>
            <a:off x="685800" y="1524000"/>
            <a:ext cx="7924800" cy="4267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AZHAR\Desktop\Drilling3.jpg"/>
          <p:cNvPicPr>
            <a:picLocks noChangeAspect="1" noChangeArrowheads="1"/>
          </p:cNvPicPr>
          <p:nvPr/>
        </p:nvPicPr>
        <p:blipFill>
          <a:blip r:embed="rId2"/>
          <a:srcRect/>
          <a:stretch>
            <a:fillRect/>
          </a:stretch>
        </p:blipFill>
        <p:spPr bwMode="auto">
          <a:xfrm>
            <a:off x="304800" y="609600"/>
            <a:ext cx="4038600" cy="2590800"/>
          </a:xfrm>
          <a:prstGeom prst="rect">
            <a:avLst/>
          </a:prstGeom>
          <a:noFill/>
          <a:ln w="9525">
            <a:noFill/>
            <a:miter lim="800000"/>
            <a:headEnd/>
            <a:tailEnd/>
          </a:ln>
        </p:spPr>
      </p:pic>
      <p:pic>
        <p:nvPicPr>
          <p:cNvPr id="19459" name="Picture 3" descr="C:\Users\AZHAR\Desktop\Drilling.jpg"/>
          <p:cNvPicPr>
            <a:picLocks noChangeAspect="1" noChangeArrowheads="1"/>
          </p:cNvPicPr>
          <p:nvPr/>
        </p:nvPicPr>
        <p:blipFill>
          <a:blip r:embed="rId3"/>
          <a:srcRect/>
          <a:stretch>
            <a:fillRect/>
          </a:stretch>
        </p:blipFill>
        <p:spPr bwMode="auto">
          <a:xfrm>
            <a:off x="2895600" y="3276600"/>
            <a:ext cx="5943600" cy="3249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639762"/>
          </a:xfrm>
        </p:spPr>
        <p:txBody>
          <a:bodyPr>
            <a:normAutofit fontScale="90000"/>
          </a:bodyPr>
          <a:lstStyle/>
          <a:p>
            <a:pPr>
              <a:defRPr/>
            </a:pPr>
            <a:r>
              <a:rPr lang="en-US" sz="4000" b="1" dirty="0" smtClean="0">
                <a:latin typeface="Times New Roman" pitchFamily="18" charset="0"/>
                <a:cs typeface="Times New Roman" pitchFamily="18" charset="0"/>
              </a:rPr>
              <a:t>Drilling machines</a:t>
            </a:r>
            <a:endParaRPr lang="en-IN" sz="4000" b="1" dirty="0">
              <a:latin typeface="Times New Roman" pitchFamily="18" charset="0"/>
              <a:cs typeface="Times New Roman" pitchFamily="18" charset="0"/>
            </a:endParaRPr>
          </a:p>
        </p:txBody>
      </p:sp>
      <p:sp>
        <p:nvSpPr>
          <p:cNvPr id="24579" name="Content Placeholder 2"/>
          <p:cNvSpPr>
            <a:spLocks noGrp="1"/>
          </p:cNvSpPr>
          <p:nvPr>
            <p:ph sz="quarter" idx="1"/>
          </p:nvPr>
        </p:nvSpPr>
        <p:spPr>
          <a:xfrm>
            <a:off x="152400" y="1066800"/>
            <a:ext cx="4648200" cy="5410200"/>
          </a:xfrm>
        </p:spPr>
        <p:txBody>
          <a:bodyPr/>
          <a:lstStyle/>
          <a:p>
            <a:pPr algn="just"/>
            <a:r>
              <a:rPr lang="en-US" sz="2600" i="1" smtClean="0">
                <a:solidFill>
                  <a:srgbClr val="FF0000"/>
                </a:solidFill>
                <a:latin typeface="Times New Roman" pitchFamily="18" charset="0"/>
                <a:cs typeface="Times New Roman" pitchFamily="18" charset="0"/>
              </a:rPr>
              <a:t>Drilling is the operation of producing a cylindrical hole in a solid work piece by means of a revolving tool called drill bit</a:t>
            </a:r>
            <a:r>
              <a:rPr lang="en-US" sz="2600" smtClean="0">
                <a:solidFill>
                  <a:srgbClr val="FF0000"/>
                </a:solidFill>
                <a:latin typeface="Script MT Bold" pitchFamily="66" charset="0"/>
                <a:cs typeface="Times New Roman" pitchFamily="18" charset="0"/>
              </a:rPr>
              <a:t>.</a:t>
            </a:r>
            <a:endParaRPr lang="en-US" smtClean="0">
              <a:latin typeface="Times New Roman" pitchFamily="18" charset="0"/>
              <a:cs typeface="Times New Roman" pitchFamily="18" charset="0"/>
            </a:endParaRPr>
          </a:p>
          <a:p>
            <a:r>
              <a:rPr lang="en-US" sz="2400" smtClean="0">
                <a:solidFill>
                  <a:schemeClr val="tx2"/>
                </a:solidFill>
                <a:latin typeface="Times New Roman" pitchFamily="18" charset="0"/>
                <a:cs typeface="Times New Roman" pitchFamily="18" charset="0"/>
              </a:rPr>
              <a:t>Types of drilling machines</a:t>
            </a:r>
          </a:p>
          <a:p>
            <a:pPr lvl="1">
              <a:buFont typeface="Wingdings" pitchFamily="2" charset="2"/>
              <a:buChar char="Ø"/>
            </a:pPr>
            <a:r>
              <a:rPr lang="en-US" sz="2400" smtClean="0">
                <a:solidFill>
                  <a:schemeClr val="tx2"/>
                </a:solidFill>
                <a:latin typeface="Times New Roman" pitchFamily="18" charset="0"/>
                <a:cs typeface="Times New Roman" pitchFamily="18" charset="0"/>
              </a:rPr>
              <a:t>Portable DM</a:t>
            </a:r>
          </a:p>
          <a:p>
            <a:pPr lvl="1">
              <a:buFont typeface="Wingdings" pitchFamily="2" charset="2"/>
              <a:buChar char="Ø"/>
            </a:pPr>
            <a:r>
              <a:rPr lang="en-US" sz="2400" smtClean="0">
                <a:solidFill>
                  <a:schemeClr val="tx2"/>
                </a:solidFill>
                <a:latin typeface="Times New Roman" pitchFamily="18" charset="0"/>
                <a:cs typeface="Times New Roman" pitchFamily="18" charset="0"/>
              </a:rPr>
              <a:t>Bench DM</a:t>
            </a:r>
          </a:p>
          <a:p>
            <a:pPr lvl="1">
              <a:buFont typeface="Wingdings" pitchFamily="2" charset="2"/>
              <a:buChar char="Ø"/>
            </a:pPr>
            <a:r>
              <a:rPr lang="en-US" sz="2400" smtClean="0">
                <a:solidFill>
                  <a:schemeClr val="tx2"/>
                </a:solidFill>
                <a:latin typeface="Times New Roman" pitchFamily="18" charset="0"/>
                <a:cs typeface="Times New Roman" pitchFamily="18" charset="0"/>
              </a:rPr>
              <a:t>Radial DM</a:t>
            </a:r>
          </a:p>
          <a:p>
            <a:pPr lvl="1">
              <a:buFont typeface="Wingdings" pitchFamily="2" charset="2"/>
              <a:buChar char="Ø"/>
            </a:pPr>
            <a:r>
              <a:rPr lang="en-US" sz="2400" smtClean="0">
                <a:solidFill>
                  <a:schemeClr val="tx2"/>
                </a:solidFill>
                <a:latin typeface="Times New Roman" pitchFamily="18" charset="0"/>
                <a:cs typeface="Times New Roman" pitchFamily="18" charset="0"/>
              </a:rPr>
              <a:t>Multi spindle DM</a:t>
            </a:r>
          </a:p>
          <a:p>
            <a:pPr lvl="1">
              <a:buFont typeface="Wingdings" pitchFamily="2" charset="2"/>
              <a:buChar char="Ø"/>
            </a:pPr>
            <a:r>
              <a:rPr lang="en-US" sz="2400" smtClean="0">
                <a:solidFill>
                  <a:schemeClr val="tx2"/>
                </a:solidFill>
                <a:latin typeface="Times New Roman" pitchFamily="18" charset="0"/>
                <a:cs typeface="Times New Roman" pitchFamily="18" charset="0"/>
              </a:rPr>
              <a:t>Automatic DM</a:t>
            </a:r>
          </a:p>
          <a:p>
            <a:pPr lvl="1">
              <a:buFont typeface="Wingdings" pitchFamily="2" charset="2"/>
              <a:buChar char="Ø"/>
            </a:pPr>
            <a:r>
              <a:rPr lang="en-US" sz="2400" smtClean="0">
                <a:solidFill>
                  <a:schemeClr val="tx2"/>
                </a:solidFill>
                <a:latin typeface="Times New Roman" pitchFamily="18" charset="0"/>
                <a:cs typeface="Times New Roman" pitchFamily="18" charset="0"/>
              </a:rPr>
              <a:t>Gang DM</a:t>
            </a:r>
          </a:p>
        </p:txBody>
      </p:sp>
      <p:pic>
        <p:nvPicPr>
          <p:cNvPr id="24580" name="Picture 3" descr="C:\Users\AZHAR\Desktop\drilling-mill.png"/>
          <p:cNvPicPr>
            <a:picLocks noChangeAspect="1" noChangeArrowheads="1"/>
          </p:cNvPicPr>
          <p:nvPr/>
        </p:nvPicPr>
        <p:blipFill>
          <a:blip r:embed="rId2"/>
          <a:srcRect/>
          <a:stretch>
            <a:fillRect/>
          </a:stretch>
        </p:blipFill>
        <p:spPr bwMode="auto">
          <a:xfrm>
            <a:off x="4800600" y="914400"/>
            <a:ext cx="4114800" cy="5486400"/>
          </a:xfrm>
          <a:prstGeom prst="rect">
            <a:avLst/>
          </a:prstGeom>
          <a:noFill/>
          <a:ln w="9525">
            <a:noFill/>
            <a:miter lim="800000"/>
            <a:headEnd/>
            <a:tailEnd/>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a:xfrm>
            <a:off x="214282" y="0"/>
            <a:ext cx="7772400" cy="642919"/>
          </a:xfrm>
        </p:spPr>
        <p:txBody>
          <a:bodyPr/>
          <a:lstStyle/>
          <a:p>
            <a:r>
              <a:rPr lang="en-US" dirty="0" smtClean="0"/>
              <a:t>Drilling Machines:</a:t>
            </a:r>
            <a:endParaRPr lang="en-IN" dirty="0" smtClean="0"/>
          </a:p>
        </p:txBody>
      </p:sp>
      <p:sp>
        <p:nvSpPr>
          <p:cNvPr id="3" name="Content Placeholder 2" descr="Rectangle: Click to edit Master text styles&#10;Second level&#10;Third level&#10;Fourth level&#10;Fifth level"/>
          <p:cNvSpPr>
            <a:spLocks noGrp="1"/>
          </p:cNvSpPr>
          <p:nvPr>
            <p:ph idx="1"/>
          </p:nvPr>
        </p:nvSpPr>
        <p:spPr>
          <a:xfrm>
            <a:off x="214282" y="571481"/>
            <a:ext cx="8643998" cy="785817"/>
          </a:xfrm>
        </p:spPr>
        <p:txBody>
          <a:bodyPr>
            <a:noAutofit/>
          </a:bodyPr>
          <a:lstStyle/>
          <a:p>
            <a:pPr marL="0" indent="0" algn="just">
              <a:spcBef>
                <a:spcPts val="0"/>
              </a:spcBef>
              <a:buFont typeface="Wingdings" pitchFamily="2" charset="2"/>
              <a:buChar char="Ø"/>
              <a:defRPr/>
            </a:pPr>
            <a:r>
              <a:rPr lang="en-US" sz="1600" dirty="0" smtClean="0"/>
              <a:t>A power operated machine tool, which holds the drill in its rotating spindle and produces a hole when moved linearly against the work piece.</a:t>
            </a:r>
          </a:p>
        </p:txBody>
      </p:sp>
      <p:pic>
        <p:nvPicPr>
          <p:cNvPr id="15365" name="Picture 5" descr="scan0002"/>
          <p:cNvPicPr>
            <a:picLocks noChangeAspect="1" noChangeArrowheads="1"/>
          </p:cNvPicPr>
          <p:nvPr/>
        </p:nvPicPr>
        <p:blipFill>
          <a:blip r:embed="rId3">
            <a:extLst>
              <a:ext uri="{28A0092B-C50C-407E-A947-70E740481C1C}">
                <a14:useLocalDpi xmlns:a14="http://schemas.microsoft.com/office/drawing/2010/main" xmlns="" val="0"/>
              </a:ext>
            </a:extLst>
          </a:blip>
          <a:srcRect b="279"/>
          <a:stretch>
            <a:fillRect/>
          </a:stretch>
        </p:blipFill>
        <p:spPr bwMode="auto">
          <a:xfrm>
            <a:off x="500034" y="1571612"/>
            <a:ext cx="4300539" cy="4883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39</a:t>
            </a:fld>
            <a:endParaRPr lang="en-US" sz="1400" b="1" dirty="0">
              <a:solidFill>
                <a:srgbClr val="FFFFFF"/>
              </a:solidFill>
            </a:endParaRPr>
          </a:p>
        </p:txBody>
      </p:sp>
    </p:spTree>
    <p:extLst>
      <p:ext uri="{BB962C8B-B14F-4D97-AF65-F5344CB8AC3E}">
        <p14:creationId xmlns:p14="http://schemas.microsoft.com/office/powerpoint/2010/main" xmlns="" val="1364625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09600" y="142875"/>
            <a:ext cx="7772400" cy="1143000"/>
          </a:xfrm>
        </p:spPr>
        <p:txBody>
          <a:bodyPr/>
          <a:lstStyle/>
          <a:p>
            <a:r>
              <a:rPr lang="en-US" dirty="0" smtClean="0"/>
              <a:t>Types of tools</a:t>
            </a:r>
            <a:endParaRPr lang="en-IN" dirty="0" smtClean="0"/>
          </a:p>
        </p:txBody>
      </p:sp>
      <p:sp>
        <p:nvSpPr>
          <p:cNvPr id="6" name="Content Placeholder 3"/>
          <p:cNvSpPr txBox="1">
            <a:spLocks/>
          </p:cNvSpPr>
          <p:nvPr/>
        </p:nvSpPr>
        <p:spPr bwMode="auto">
          <a:xfrm>
            <a:off x="857250" y="1524000"/>
            <a:ext cx="3714750" cy="4664075"/>
          </a:xfrm>
          <a:prstGeom prst="rect">
            <a:avLst/>
          </a:prstGeom>
          <a:noFill/>
          <a:ln w="9525">
            <a:noFill/>
            <a:miter lim="800000"/>
            <a:headEnd/>
            <a:tailEnd/>
          </a:ln>
        </p:spPr>
        <p:txBody>
          <a:bodyPr>
            <a:normAutofit lnSpcReduction="10000"/>
          </a:bodyPr>
          <a:lstStyle/>
          <a:p>
            <a:pPr marL="342900" indent="-342900" eaLnBrk="0" hangingPunct="0">
              <a:spcBef>
                <a:spcPct val="20000"/>
              </a:spcBef>
              <a:buClr>
                <a:schemeClr val="hlink"/>
              </a:buClr>
              <a:buSzPct val="110000"/>
              <a:defRPr/>
            </a:pPr>
            <a:r>
              <a:rPr lang="en-US" sz="3200" kern="0" dirty="0">
                <a:latin typeface="Baskerville Old Face" pitchFamily="18" charset="0"/>
              </a:rPr>
              <a:t>Hand tools</a:t>
            </a:r>
          </a:p>
          <a:p>
            <a:pPr marL="342900" indent="-342900" eaLnBrk="0" hangingPunct="0">
              <a:spcBef>
                <a:spcPct val="20000"/>
              </a:spcBef>
              <a:buClr>
                <a:schemeClr val="hlink"/>
              </a:buClr>
              <a:buSzPct val="110000"/>
              <a:buFont typeface="Wingdings" pitchFamily="2" charset="2"/>
              <a:buBlip>
                <a:blip r:embed="rId2"/>
              </a:buBlip>
              <a:defRPr/>
            </a:pPr>
            <a:r>
              <a:rPr lang="en-US" sz="3200" kern="0" dirty="0">
                <a:latin typeface="Baskerville Old Face" pitchFamily="18" charset="0"/>
              </a:rPr>
              <a:t>Manual work involved.</a:t>
            </a:r>
          </a:p>
          <a:p>
            <a:pPr marL="342900" indent="-342900" eaLnBrk="0" hangingPunct="0">
              <a:spcBef>
                <a:spcPct val="20000"/>
              </a:spcBef>
              <a:buClr>
                <a:schemeClr val="hlink"/>
              </a:buClr>
              <a:buSzPct val="110000"/>
              <a:buFont typeface="Wingdings" pitchFamily="2" charset="2"/>
              <a:buBlip>
                <a:blip r:embed="rId2"/>
              </a:buBlip>
              <a:defRPr/>
            </a:pPr>
            <a:r>
              <a:rPr lang="en-US" sz="3200" i="1" kern="0" dirty="0">
                <a:latin typeface="Baskerville Old Face" pitchFamily="18" charset="0"/>
              </a:rPr>
              <a:t>Fitting tools</a:t>
            </a:r>
          </a:p>
          <a:p>
            <a:pPr marL="596646" indent="-514350" eaLnBrk="0" hangingPunct="0">
              <a:spcBef>
                <a:spcPct val="20000"/>
              </a:spcBef>
              <a:buClr>
                <a:schemeClr val="hlink"/>
              </a:buClr>
              <a:buSzPct val="110000"/>
              <a:buFont typeface="+mj-lt"/>
              <a:buAutoNum type="arabicPeriod"/>
              <a:defRPr/>
            </a:pPr>
            <a:r>
              <a:rPr lang="en-US" i="1" kern="0" dirty="0">
                <a:latin typeface="Baskerville Old Face" pitchFamily="18" charset="0"/>
              </a:rPr>
              <a:t>Hacksaw</a:t>
            </a:r>
          </a:p>
          <a:p>
            <a:pPr marL="596646" indent="-514350" eaLnBrk="0" hangingPunct="0">
              <a:spcBef>
                <a:spcPct val="20000"/>
              </a:spcBef>
              <a:buClr>
                <a:schemeClr val="hlink"/>
              </a:buClr>
              <a:buSzPct val="110000"/>
              <a:buFont typeface="+mj-lt"/>
              <a:buAutoNum type="arabicPeriod"/>
              <a:defRPr/>
            </a:pPr>
            <a:r>
              <a:rPr lang="en-US" i="1" kern="0" dirty="0">
                <a:latin typeface="Baskerville Old Face" pitchFamily="18" charset="0"/>
              </a:rPr>
              <a:t>Files</a:t>
            </a:r>
          </a:p>
          <a:p>
            <a:pPr marL="596646" indent="-514350" eaLnBrk="0" hangingPunct="0">
              <a:spcBef>
                <a:spcPct val="20000"/>
              </a:spcBef>
              <a:buClr>
                <a:schemeClr val="hlink"/>
              </a:buClr>
              <a:buSzPct val="110000"/>
              <a:buFont typeface="+mj-lt"/>
              <a:buAutoNum type="arabicPeriod"/>
              <a:defRPr/>
            </a:pPr>
            <a:r>
              <a:rPr lang="en-US" i="1" kern="0" dirty="0">
                <a:latin typeface="Baskerville Old Face" pitchFamily="18" charset="0"/>
              </a:rPr>
              <a:t>Chisels</a:t>
            </a:r>
          </a:p>
          <a:p>
            <a:pPr marL="596646" indent="-514350" eaLnBrk="0" hangingPunct="0">
              <a:spcBef>
                <a:spcPct val="20000"/>
              </a:spcBef>
              <a:buClr>
                <a:schemeClr val="hlink"/>
              </a:buClr>
              <a:buSzPct val="110000"/>
              <a:buFont typeface="Wingdings" pitchFamily="2" charset="2"/>
              <a:buBlip>
                <a:blip r:embed="rId2"/>
              </a:buBlip>
              <a:defRPr/>
            </a:pPr>
            <a:r>
              <a:rPr lang="en-US" sz="3200" kern="0" dirty="0">
                <a:latin typeface="Baskerville Old Face" pitchFamily="18" charset="0"/>
              </a:rPr>
              <a:t>Craft tools</a:t>
            </a:r>
          </a:p>
          <a:p>
            <a:pPr marL="596646" indent="-514350" eaLnBrk="0" hangingPunct="0">
              <a:spcBef>
                <a:spcPct val="20000"/>
              </a:spcBef>
              <a:buClr>
                <a:schemeClr val="hlink"/>
              </a:buClr>
              <a:buSzPct val="110000"/>
              <a:buFont typeface="+mj-lt"/>
              <a:buAutoNum type="arabicPeriod"/>
              <a:defRPr/>
            </a:pPr>
            <a:r>
              <a:rPr lang="en-US" i="1" kern="0" dirty="0">
                <a:latin typeface="Baskerville Old Face" pitchFamily="18" charset="0"/>
              </a:rPr>
              <a:t>Scissors</a:t>
            </a:r>
            <a:r>
              <a:rPr lang="en-US" sz="3200" kern="0" dirty="0">
                <a:latin typeface="Baskerville Old Face" pitchFamily="18" charset="0"/>
              </a:rPr>
              <a:t> </a:t>
            </a:r>
          </a:p>
          <a:p>
            <a:pPr marL="596646" indent="-514350" eaLnBrk="0" hangingPunct="0">
              <a:spcBef>
                <a:spcPct val="20000"/>
              </a:spcBef>
              <a:buClr>
                <a:schemeClr val="hlink"/>
              </a:buClr>
              <a:buSzPct val="110000"/>
              <a:buFont typeface="+mj-lt"/>
              <a:buAutoNum type="arabicPeriod"/>
              <a:defRPr/>
            </a:pPr>
            <a:r>
              <a:rPr lang="en-US" i="1" kern="0" dirty="0">
                <a:latin typeface="Baskerville Old Face" pitchFamily="18" charset="0"/>
              </a:rPr>
              <a:t>blade</a:t>
            </a:r>
          </a:p>
          <a:p>
            <a:pPr marL="596646" indent="-514350" eaLnBrk="0" hangingPunct="0">
              <a:spcBef>
                <a:spcPct val="20000"/>
              </a:spcBef>
              <a:buClr>
                <a:schemeClr val="hlink"/>
              </a:buClr>
              <a:buSzPct val="110000"/>
              <a:buFont typeface="+mj-lt"/>
              <a:buAutoNum type="arabicPeriod"/>
              <a:defRPr/>
            </a:pPr>
            <a:endParaRPr lang="en-US" sz="3200" i="1" kern="0" dirty="0">
              <a:latin typeface="Baskerville Old Face" pitchFamily="18" charset="0"/>
            </a:endParaRPr>
          </a:p>
          <a:p>
            <a:pPr marL="596646" indent="-514350" eaLnBrk="0" hangingPunct="0">
              <a:spcBef>
                <a:spcPct val="20000"/>
              </a:spcBef>
              <a:buClr>
                <a:schemeClr val="hlink"/>
              </a:buClr>
              <a:buSzPct val="110000"/>
              <a:buFont typeface="+mj-lt"/>
              <a:buAutoNum type="arabicPeriod"/>
              <a:defRPr/>
            </a:pPr>
            <a:endParaRPr lang="en-US" sz="3200" i="1" kern="0" dirty="0">
              <a:latin typeface="Baskerville Old Face" pitchFamily="18" charset="0"/>
            </a:endParaRPr>
          </a:p>
        </p:txBody>
      </p:sp>
      <p:sp>
        <p:nvSpPr>
          <p:cNvPr id="7" name="Content Placeholder 4"/>
          <p:cNvSpPr txBox="1">
            <a:spLocks/>
          </p:cNvSpPr>
          <p:nvPr/>
        </p:nvSpPr>
        <p:spPr>
          <a:xfrm>
            <a:off x="4929188" y="1524000"/>
            <a:ext cx="3500437" cy="4664075"/>
          </a:xfrm>
          <a:prstGeom prst="rect">
            <a:avLst/>
          </a:prstGeom>
        </p:spPr>
        <p:txBody>
          <a:bodyPr>
            <a:normAutofit/>
          </a:bodyPr>
          <a:lstStyle/>
          <a:p>
            <a:pPr marL="342900" indent="-342900" eaLnBrk="0" hangingPunct="0">
              <a:spcBef>
                <a:spcPct val="20000"/>
              </a:spcBef>
              <a:buClr>
                <a:schemeClr val="hlink"/>
              </a:buClr>
              <a:buSzPct val="110000"/>
              <a:defRPr/>
            </a:pPr>
            <a:r>
              <a:rPr lang="en-US" sz="3200" kern="0" dirty="0">
                <a:latin typeface="Baskerville Old Face" pitchFamily="18" charset="0"/>
              </a:rPr>
              <a:t>Machine tools</a:t>
            </a:r>
          </a:p>
          <a:p>
            <a:pPr marL="342900" indent="-342900" eaLnBrk="0" hangingPunct="0">
              <a:spcBef>
                <a:spcPct val="20000"/>
              </a:spcBef>
              <a:buClr>
                <a:schemeClr val="hlink"/>
              </a:buClr>
              <a:buSzPct val="110000"/>
              <a:buFontTx/>
              <a:buBlip>
                <a:blip r:embed="rId2"/>
              </a:buBlip>
              <a:defRPr/>
            </a:pPr>
            <a:r>
              <a:rPr lang="en-US" sz="3200" kern="0" dirty="0">
                <a:latin typeface="Baskerville Old Face" pitchFamily="18" charset="0"/>
              </a:rPr>
              <a:t>Work is done by machines.</a:t>
            </a:r>
          </a:p>
          <a:p>
            <a:pPr marL="971550" lvl="1" indent="-514350" eaLnBrk="0" hangingPunct="0">
              <a:spcBef>
                <a:spcPct val="20000"/>
              </a:spcBef>
              <a:buClr>
                <a:schemeClr val="hlink"/>
              </a:buClr>
              <a:buSzPct val="110000"/>
              <a:buFont typeface="+mj-lt"/>
              <a:buAutoNum type="arabicPeriod"/>
              <a:defRPr/>
            </a:pPr>
            <a:r>
              <a:rPr lang="en-US" sz="3000" i="1" kern="0" dirty="0">
                <a:latin typeface="Baskerville Old Face" pitchFamily="18" charset="0"/>
              </a:rPr>
              <a:t>Lathe </a:t>
            </a:r>
          </a:p>
          <a:p>
            <a:pPr marL="971550" lvl="1" indent="-514350" eaLnBrk="0" hangingPunct="0">
              <a:spcBef>
                <a:spcPct val="20000"/>
              </a:spcBef>
              <a:buClr>
                <a:schemeClr val="hlink"/>
              </a:buClr>
              <a:buSzPct val="110000"/>
              <a:buFont typeface="+mj-lt"/>
              <a:buAutoNum type="arabicPeriod"/>
              <a:defRPr/>
            </a:pPr>
            <a:r>
              <a:rPr lang="en-US" sz="3000" i="1" kern="0" dirty="0">
                <a:latin typeface="Baskerville Old Face" pitchFamily="18" charset="0"/>
              </a:rPr>
              <a:t>Drilling</a:t>
            </a:r>
          </a:p>
          <a:p>
            <a:pPr marL="971550" lvl="1" indent="-514350" eaLnBrk="0" hangingPunct="0">
              <a:spcBef>
                <a:spcPct val="20000"/>
              </a:spcBef>
              <a:buClr>
                <a:schemeClr val="hlink"/>
              </a:buClr>
              <a:buSzPct val="110000"/>
              <a:buFont typeface="+mj-lt"/>
              <a:buAutoNum type="arabicPeriod"/>
              <a:defRPr/>
            </a:pPr>
            <a:r>
              <a:rPr lang="en-US" sz="3000" i="1" kern="0" dirty="0">
                <a:latin typeface="Baskerville Old Face" pitchFamily="18" charset="0"/>
              </a:rPr>
              <a:t>Tapping</a:t>
            </a:r>
          </a:p>
          <a:p>
            <a:pPr marL="971550" lvl="1" indent="-514350" eaLnBrk="0" hangingPunct="0">
              <a:spcBef>
                <a:spcPct val="20000"/>
              </a:spcBef>
              <a:buClr>
                <a:schemeClr val="hlink"/>
              </a:buClr>
              <a:buSzPct val="110000"/>
              <a:buFont typeface="+mj-lt"/>
              <a:buAutoNum type="arabicPeriod"/>
              <a:defRPr/>
            </a:pPr>
            <a:r>
              <a:rPr lang="en-US" sz="3000" i="1" kern="0" dirty="0">
                <a:latin typeface="Baskerville Old Face" pitchFamily="18" charset="0"/>
              </a:rPr>
              <a:t>Milling</a:t>
            </a:r>
          </a:p>
          <a:p>
            <a:pPr marL="971550" lvl="1" indent="-514350" eaLnBrk="0" hangingPunct="0">
              <a:spcBef>
                <a:spcPct val="20000"/>
              </a:spcBef>
              <a:buClr>
                <a:schemeClr val="hlink"/>
              </a:buClr>
              <a:buSzPct val="110000"/>
              <a:buFont typeface="+mj-lt"/>
              <a:buAutoNum type="arabicPeriod"/>
              <a:defRPr/>
            </a:pPr>
            <a:r>
              <a:rPr lang="en-US" sz="3000" i="1" kern="0" dirty="0">
                <a:latin typeface="Baskerville Old Face" pitchFamily="18" charset="0"/>
              </a:rPr>
              <a:t>Grinding </a:t>
            </a:r>
          </a:p>
        </p:txBody>
      </p:sp>
      <p:sp>
        <p:nvSpPr>
          <p:cNvPr id="2" name="Slide Number Placeholder 1"/>
          <p:cNvSpPr>
            <a:spLocks noGrp="1"/>
          </p:cNvSpPr>
          <p:nvPr>
            <p:ph type="sldNum" sz="quarter" idx="15"/>
          </p:nvPr>
        </p:nvSpPr>
        <p:spPr/>
        <p:txBody>
          <a:bodyPr/>
          <a:lstStyle/>
          <a:p>
            <a:fld id="{1FC6612D-892A-4CCF-80D6-C223E750EBFE}" type="slidenum">
              <a:rPr lang="en-US" smtClean="0"/>
              <a:pPr/>
              <a:t>4</a:t>
            </a:fld>
            <a:endParaRPr lang="en-US" dirty="0"/>
          </a:p>
        </p:txBody>
      </p:sp>
    </p:spTree>
    <p:extLst>
      <p:ext uri="{BB962C8B-B14F-4D97-AF65-F5344CB8AC3E}">
        <p14:creationId xmlns:p14="http://schemas.microsoft.com/office/powerpoint/2010/main" xmlns="" val="40121897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609600" y="142875"/>
            <a:ext cx="7772400" cy="1143000"/>
          </a:xfrm>
        </p:spPr>
        <p:txBody>
          <a:bodyPr/>
          <a:lstStyle/>
          <a:p>
            <a:r>
              <a:rPr lang="en-US" dirty="0" smtClean="0"/>
              <a:t>Principle of Drilling :</a:t>
            </a:r>
            <a:endParaRPr lang="en-IN" dirty="0" smtClean="0"/>
          </a:p>
        </p:txBody>
      </p:sp>
      <p:sp>
        <p:nvSpPr>
          <p:cNvPr id="3" name="Content Placeholder 2" descr="Rectangle: Click to edit Master text styles&#10;Second level&#10;Third level&#10;Fourth level&#10;Fifth level"/>
          <p:cNvSpPr>
            <a:spLocks noGrp="1"/>
          </p:cNvSpPr>
          <p:nvPr>
            <p:ph idx="1"/>
          </p:nvPr>
        </p:nvSpPr>
        <p:spPr>
          <a:xfrm>
            <a:off x="838200" y="1643063"/>
            <a:ext cx="7772400" cy="4786312"/>
          </a:xfrm>
        </p:spPr>
        <p:txBody>
          <a:bodyPr>
            <a:normAutofit/>
          </a:bodyPr>
          <a:lstStyle/>
          <a:p>
            <a:pPr>
              <a:lnSpc>
                <a:spcPct val="130000"/>
              </a:lnSpc>
              <a:defRPr/>
            </a:pPr>
            <a:r>
              <a:rPr lang="en-US" dirty="0" smtClean="0">
                <a:solidFill>
                  <a:srgbClr val="0000FF"/>
                </a:solidFill>
              </a:rPr>
              <a:t>Drilling is the operation of </a:t>
            </a:r>
            <a:r>
              <a:rPr lang="en-US" i="1" u="sng" dirty="0" smtClean="0">
                <a:solidFill>
                  <a:srgbClr val="FF0000"/>
                </a:solidFill>
              </a:rPr>
              <a:t>making holes</a:t>
            </a:r>
            <a:r>
              <a:rPr lang="en-US" dirty="0" smtClean="0">
                <a:solidFill>
                  <a:srgbClr val="FF0000"/>
                </a:solidFill>
              </a:rPr>
              <a:t> </a:t>
            </a:r>
            <a:r>
              <a:rPr lang="en-US" dirty="0" smtClean="0">
                <a:solidFill>
                  <a:srgbClr val="0000FF"/>
                </a:solidFill>
              </a:rPr>
              <a:t>in a work piece using drill bit.</a:t>
            </a:r>
          </a:p>
          <a:p>
            <a:pPr>
              <a:lnSpc>
                <a:spcPct val="130000"/>
              </a:lnSpc>
              <a:defRPr/>
            </a:pPr>
            <a:r>
              <a:rPr lang="en-US" dirty="0" smtClean="0">
                <a:solidFill>
                  <a:srgbClr val="0000FF"/>
                </a:solidFill>
              </a:rPr>
              <a:t>Tool used – </a:t>
            </a:r>
            <a:r>
              <a:rPr lang="en-US" b="1" dirty="0" smtClean="0">
                <a:solidFill>
                  <a:srgbClr val="D60093"/>
                </a:solidFill>
              </a:rPr>
              <a:t>Twist Drill.</a:t>
            </a:r>
          </a:p>
          <a:p>
            <a:pPr>
              <a:lnSpc>
                <a:spcPct val="130000"/>
              </a:lnSpc>
              <a:defRPr/>
            </a:pPr>
            <a:r>
              <a:rPr lang="en-US" dirty="0" smtClean="0">
                <a:solidFill>
                  <a:srgbClr val="0000FF"/>
                </a:solidFill>
              </a:rPr>
              <a:t>Consist of helical groove </a:t>
            </a:r>
            <a:r>
              <a:rPr lang="en-US" dirty="0" smtClean="0">
                <a:solidFill>
                  <a:srgbClr val="FF0000"/>
                </a:solidFill>
              </a:rPr>
              <a:t>(flute) </a:t>
            </a:r>
            <a:r>
              <a:rPr lang="en-US" dirty="0" smtClean="0">
                <a:solidFill>
                  <a:srgbClr val="0000FF"/>
                </a:solidFill>
              </a:rPr>
              <a:t>along the length of the tool.</a:t>
            </a:r>
            <a:r>
              <a:rPr lang="en-US" b="1" dirty="0" smtClean="0">
                <a:solidFill>
                  <a:srgbClr val="0000FF"/>
                </a:solidFill>
              </a:rPr>
              <a:t> </a:t>
            </a:r>
          </a:p>
          <a:p>
            <a:pPr>
              <a:lnSpc>
                <a:spcPct val="130000"/>
              </a:lnSpc>
              <a:defRPr/>
            </a:pPr>
            <a:r>
              <a:rPr lang="en-US" dirty="0" smtClean="0">
                <a:solidFill>
                  <a:srgbClr val="0000FF"/>
                </a:solidFill>
              </a:rPr>
              <a:t>The </a:t>
            </a:r>
            <a:r>
              <a:rPr lang="en-US" dirty="0" smtClean="0">
                <a:solidFill>
                  <a:srgbClr val="FF0000"/>
                </a:solidFill>
              </a:rPr>
              <a:t>stationary work </a:t>
            </a:r>
            <a:r>
              <a:rPr lang="en-US" dirty="0" smtClean="0">
                <a:solidFill>
                  <a:srgbClr val="0000FF"/>
                </a:solidFill>
              </a:rPr>
              <a:t>is held in a fixture and </a:t>
            </a:r>
            <a:r>
              <a:rPr lang="en-US" dirty="0" smtClean="0">
                <a:solidFill>
                  <a:srgbClr val="FF0000"/>
                </a:solidFill>
              </a:rPr>
              <a:t>the rotating tool </a:t>
            </a:r>
            <a:r>
              <a:rPr lang="en-US" dirty="0" smtClean="0">
                <a:solidFill>
                  <a:srgbClr val="0000FF"/>
                </a:solidFill>
              </a:rPr>
              <a:t>is fed vertically down. </a:t>
            </a:r>
          </a:p>
          <a:p>
            <a:pPr>
              <a:lnSpc>
                <a:spcPct val="130000"/>
              </a:lnSpc>
              <a:defRPr/>
            </a:pPr>
            <a:r>
              <a:rPr lang="en-US" dirty="0" smtClean="0">
                <a:solidFill>
                  <a:srgbClr val="996633"/>
                </a:solidFill>
              </a:rPr>
              <a:t>Removes the material, layer by layer.</a:t>
            </a:r>
          </a:p>
          <a:p>
            <a:pPr>
              <a:lnSpc>
                <a:spcPct val="130000"/>
              </a:lnSpc>
              <a:defRPr/>
            </a:pPr>
            <a:r>
              <a:rPr lang="en-US" dirty="0" smtClean="0">
                <a:solidFill>
                  <a:srgbClr val="996633"/>
                </a:solidFill>
              </a:rPr>
              <a:t>Chips get curled and escape through the groove</a:t>
            </a:r>
          </a:p>
          <a:p>
            <a:pPr>
              <a:lnSpc>
                <a:spcPct val="130000"/>
              </a:lnSpc>
              <a:defRPr/>
            </a:pPr>
            <a:endParaRPr lang="en-US" b="1" dirty="0" smtClean="0">
              <a:solidFill>
                <a:srgbClr val="0000FF"/>
              </a:solidFill>
            </a:endParaRPr>
          </a:p>
          <a:p>
            <a:pPr>
              <a:lnSpc>
                <a:spcPct val="130000"/>
              </a:lnSpc>
              <a:defRPr/>
            </a:pPr>
            <a:endParaRPr lang="en-US" b="1" dirty="0" smtClean="0">
              <a:solidFill>
                <a:srgbClr val="D60093"/>
              </a:solidFill>
            </a:endParaRPr>
          </a:p>
          <a:p>
            <a:pPr>
              <a:defRPr/>
            </a:pPr>
            <a:endParaRPr lang="en-IN" dirty="0"/>
          </a:p>
        </p:txBody>
      </p:sp>
      <p:pic>
        <p:nvPicPr>
          <p:cNvPr id="70660" name="Picture 2" descr="http://upload.wikimedia.org/wikipedia/commons/thumb/2/2b/Titanium_nitride_coating.jpg/75px-Titanium_nitride_coating.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44978" y="2272361"/>
            <a:ext cx="3851275" cy="957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0661" name="Straight Arrow Connector 5"/>
          <p:cNvCxnSpPr>
            <a:cxnSpLocks noChangeShapeType="1"/>
          </p:cNvCxnSpPr>
          <p:nvPr/>
        </p:nvCxnSpPr>
        <p:spPr bwMode="auto">
          <a:xfrm flipV="1">
            <a:off x="5286375" y="3000375"/>
            <a:ext cx="1071563" cy="500063"/>
          </a:xfrm>
          <a:prstGeom prst="straightConnector1">
            <a:avLst/>
          </a:prstGeom>
          <a:noFill/>
          <a:ln w="28575" algn="ctr">
            <a:solidFill>
              <a:srgbClr val="FF3300"/>
            </a:solidFill>
            <a:round/>
            <a:headEnd/>
            <a:tailEnd type="arrow" w="med" len="med"/>
          </a:ln>
          <a:extLst>
            <a:ext uri="{909E8E84-426E-40DD-AFC4-6F175D3DCCD1}">
              <a14:hiddenFill xmlns:a14="http://schemas.microsoft.com/office/drawing/2010/main" xmlns="">
                <a:noFill/>
              </a14:hiddenFill>
            </a:ext>
          </a:extLst>
        </p:spPr>
      </p:cxnSp>
      <p:sp>
        <p:nvSpPr>
          <p:cNvPr id="6"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40</a:t>
            </a:fld>
            <a:endParaRPr lang="en-US" sz="1400" b="1" dirty="0">
              <a:solidFill>
                <a:srgbClr val="FFFFFF"/>
              </a:solidFill>
            </a:endParaRPr>
          </a:p>
        </p:txBody>
      </p:sp>
    </p:spTree>
    <p:extLst>
      <p:ext uri="{BB962C8B-B14F-4D97-AF65-F5344CB8AC3E}">
        <p14:creationId xmlns:p14="http://schemas.microsoft.com/office/powerpoint/2010/main" xmlns="" val="15428314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of Drilling:</a:t>
            </a:r>
            <a:endParaRPr lang="en-US" dirty="0"/>
          </a:p>
        </p:txBody>
      </p:sp>
      <p:sp>
        <p:nvSpPr>
          <p:cNvPr id="4" name="Slide Number Placeholder 3"/>
          <p:cNvSpPr>
            <a:spLocks noGrp="1"/>
          </p:cNvSpPr>
          <p:nvPr>
            <p:ph type="sldNum" sz="quarter" idx="15"/>
          </p:nvPr>
        </p:nvSpPr>
        <p:spPr/>
        <p:txBody>
          <a:bodyPr/>
          <a:lstStyle/>
          <a:p>
            <a:fld id="{1FC6612D-892A-4CCF-80D6-C223E750EBFE}" type="slidenum">
              <a:rPr lang="en-US" smtClean="0"/>
              <a:pPr/>
              <a:t>41</a:t>
            </a:fld>
            <a:endParaRPr lang="en-US" dirty="0"/>
          </a:p>
        </p:txBody>
      </p:sp>
      <p:sp>
        <p:nvSpPr>
          <p:cNvPr id="5" name="Content Placeholder 2" descr="Rectangle: Click to edit Master text styles&#10;Second level&#10;Third level&#10;Fourth level&#10;Fifth level"/>
          <p:cNvSpPr>
            <a:spLocks noGrp="1"/>
          </p:cNvSpPr>
          <p:nvPr>
            <p:ph sz="quarter" idx="1"/>
          </p:nvPr>
        </p:nvSpPr>
        <p:spPr/>
        <p:txBody>
          <a:bodyPr>
            <a:normAutofit fontScale="92500"/>
          </a:bodyPr>
          <a:lstStyle/>
          <a:p>
            <a:pPr algn="just" eaLnBrk="1" hangingPunct="1">
              <a:lnSpc>
                <a:spcPct val="150000"/>
              </a:lnSpc>
              <a:defRPr/>
            </a:pPr>
            <a:r>
              <a:rPr lang="en-US" dirty="0" smtClean="0"/>
              <a:t>Work piece with the exact location marked on it with the centre punch is clamped rigidly on the work table.</a:t>
            </a:r>
          </a:p>
          <a:p>
            <a:pPr algn="just" eaLnBrk="1" hangingPunct="1">
              <a:lnSpc>
                <a:spcPct val="150000"/>
              </a:lnSpc>
              <a:defRPr/>
            </a:pPr>
            <a:r>
              <a:rPr lang="en-US" dirty="0" smtClean="0"/>
              <a:t> spindle axis and center punch indentation are in same line.</a:t>
            </a:r>
          </a:p>
          <a:p>
            <a:pPr algn="just" eaLnBrk="1" hangingPunct="1">
              <a:lnSpc>
                <a:spcPct val="150000"/>
              </a:lnSpc>
              <a:defRPr/>
            </a:pPr>
            <a:r>
              <a:rPr lang="en-US" dirty="0" smtClean="0"/>
              <a:t>Machine is started and drill bit is lowered by rotating feed handle.</a:t>
            </a:r>
          </a:p>
          <a:p>
            <a:pPr algn="just" eaLnBrk="1" hangingPunct="1">
              <a:lnSpc>
                <a:spcPct val="150000"/>
              </a:lnSpc>
              <a:defRPr/>
            </a:pPr>
            <a:r>
              <a:rPr lang="en-US" dirty="0" smtClean="0"/>
              <a:t>Drill bit touches the work and starts removing material.</a:t>
            </a:r>
          </a:p>
        </p:txBody>
      </p:sp>
    </p:spTree>
    <p:extLst>
      <p:ext uri="{BB962C8B-B14F-4D97-AF65-F5344CB8AC3E}">
        <p14:creationId xmlns:p14="http://schemas.microsoft.com/office/powerpoint/2010/main" xmlns="" val="19407435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304800" y="350838"/>
            <a:ext cx="4572000" cy="563562"/>
          </a:xfrm>
        </p:spPr>
        <p:txBody>
          <a:bodyPr/>
          <a:lstStyle/>
          <a:p>
            <a:r>
              <a:rPr lang="en-US" sz="2800" b="1" smtClean="0">
                <a:latin typeface="Times New Roman" pitchFamily="18" charset="0"/>
                <a:cs typeface="Times New Roman" pitchFamily="18" charset="0"/>
              </a:rPr>
              <a:t>Drill bit Nomenclature</a:t>
            </a:r>
            <a:endParaRPr lang="en-IN" sz="2800" b="1" smtClean="0">
              <a:latin typeface="Times New Roman" pitchFamily="18" charset="0"/>
              <a:cs typeface="Times New Roman" pitchFamily="18" charset="0"/>
            </a:endParaRPr>
          </a:p>
        </p:txBody>
      </p:sp>
      <p:pic>
        <p:nvPicPr>
          <p:cNvPr id="25603" name="Picture 2" descr="C:\Users\AZHAR\Desktop\driterms.gif"/>
          <p:cNvPicPr>
            <a:picLocks noChangeAspect="1" noChangeArrowheads="1"/>
          </p:cNvPicPr>
          <p:nvPr/>
        </p:nvPicPr>
        <p:blipFill>
          <a:blip r:embed="rId2"/>
          <a:srcRect/>
          <a:stretch>
            <a:fillRect/>
          </a:stretch>
        </p:blipFill>
        <p:spPr bwMode="auto">
          <a:xfrm>
            <a:off x="304800" y="914400"/>
            <a:ext cx="8077200" cy="3048000"/>
          </a:xfrm>
          <a:prstGeom prst="rect">
            <a:avLst/>
          </a:prstGeom>
          <a:noFill/>
          <a:ln w="9525">
            <a:noFill/>
            <a:miter lim="800000"/>
            <a:headEnd/>
            <a:tailEnd/>
          </a:ln>
        </p:spPr>
      </p:pic>
      <p:pic>
        <p:nvPicPr>
          <p:cNvPr id="25604" name="Picture 3" descr="C:\Users\AZHAR\Desktop\twist_drill_nomenclature.gif"/>
          <p:cNvPicPr>
            <a:picLocks noChangeAspect="1" noChangeArrowheads="1"/>
          </p:cNvPicPr>
          <p:nvPr/>
        </p:nvPicPr>
        <p:blipFill>
          <a:blip r:embed="rId3"/>
          <a:srcRect/>
          <a:stretch>
            <a:fillRect/>
          </a:stretch>
        </p:blipFill>
        <p:spPr bwMode="auto">
          <a:xfrm>
            <a:off x="152400" y="3886200"/>
            <a:ext cx="5943600" cy="2860675"/>
          </a:xfrm>
          <a:prstGeom prst="rect">
            <a:avLst/>
          </a:prstGeom>
          <a:noFill/>
          <a:ln w="9525">
            <a:noFill/>
            <a:miter lim="800000"/>
            <a:headEnd/>
            <a:tailEnd/>
          </a:ln>
        </p:spPr>
      </p:pic>
      <p:pic>
        <p:nvPicPr>
          <p:cNvPr id="25605" name="Picture 4" descr="C:\Users\AZHAR\Desktop\drill_helical_chip_1.gif"/>
          <p:cNvPicPr>
            <a:picLocks noChangeAspect="1" noChangeArrowheads="1"/>
          </p:cNvPicPr>
          <p:nvPr/>
        </p:nvPicPr>
        <p:blipFill>
          <a:blip r:embed="rId4"/>
          <a:srcRect/>
          <a:stretch>
            <a:fillRect/>
          </a:stretch>
        </p:blipFill>
        <p:spPr bwMode="auto">
          <a:xfrm>
            <a:off x="6096000" y="2133600"/>
            <a:ext cx="2828925" cy="4495800"/>
          </a:xfrm>
          <a:prstGeom prst="rect">
            <a:avLst/>
          </a:prstGeom>
          <a:noFill/>
          <a:ln w="9525">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304800" y="350838"/>
            <a:ext cx="4572000" cy="563562"/>
          </a:xfrm>
        </p:spPr>
        <p:txBody>
          <a:bodyPr>
            <a:normAutofit fontScale="90000"/>
          </a:bodyPr>
          <a:lstStyle/>
          <a:p>
            <a:r>
              <a:rPr lang="en-US" sz="2800" b="1" smtClean="0">
                <a:latin typeface="Times New Roman" pitchFamily="18" charset="0"/>
                <a:cs typeface="Times New Roman" pitchFamily="18" charset="0"/>
              </a:rPr>
              <a:t>Portable Drilling machine</a:t>
            </a:r>
            <a:endParaRPr lang="en-IN" sz="2800" b="1" smtClean="0">
              <a:latin typeface="Times New Roman" pitchFamily="18" charset="0"/>
              <a:cs typeface="Times New Roman" pitchFamily="18" charset="0"/>
            </a:endParaRPr>
          </a:p>
        </p:txBody>
      </p:sp>
      <p:pic>
        <p:nvPicPr>
          <p:cNvPr id="26627" name="Picture 2" descr="C:\Users\AZHAR\Desktop\Portable%20drilling%20machine709.jpg"/>
          <p:cNvPicPr>
            <a:picLocks noGrp="1" noChangeAspect="1" noChangeArrowheads="1"/>
          </p:cNvPicPr>
          <p:nvPr>
            <p:ph sz="quarter" idx="1"/>
          </p:nvPr>
        </p:nvPicPr>
        <p:blipFill>
          <a:blip r:embed="rId3"/>
          <a:srcRect/>
          <a:stretch>
            <a:fillRect/>
          </a:stretch>
        </p:blipFill>
        <p:spPr>
          <a:xfrm>
            <a:off x="690563" y="838200"/>
            <a:ext cx="4267200" cy="5486400"/>
          </a:xfrm>
        </p:spPr>
      </p:pic>
      <p:pic>
        <p:nvPicPr>
          <p:cNvPr id="26628" name="Picture 3" descr="C:\Users\AZHAR\Desktop\220px-Drill_scheme_svg.png"/>
          <p:cNvPicPr>
            <a:picLocks noChangeAspect="1" noChangeArrowheads="1"/>
          </p:cNvPicPr>
          <p:nvPr/>
        </p:nvPicPr>
        <p:blipFill>
          <a:blip r:embed="rId4"/>
          <a:srcRect/>
          <a:stretch>
            <a:fillRect/>
          </a:stretch>
        </p:blipFill>
        <p:spPr bwMode="auto">
          <a:xfrm>
            <a:off x="4876800" y="228600"/>
            <a:ext cx="4038600" cy="3200400"/>
          </a:xfrm>
          <a:prstGeom prst="rect">
            <a:avLst/>
          </a:prstGeom>
          <a:noFill/>
          <a:ln w="9525">
            <a:noFill/>
            <a:miter lim="800000"/>
            <a:headEnd/>
            <a:tailEnd/>
          </a:ln>
        </p:spPr>
      </p:pic>
      <p:pic>
        <p:nvPicPr>
          <p:cNvPr id="26629" name="Picture 2" descr="C:\Users\AZHAR\Desktop\Left_hand_drill_bit.jpg"/>
          <p:cNvPicPr>
            <a:picLocks noChangeAspect="1" noChangeArrowheads="1"/>
          </p:cNvPicPr>
          <p:nvPr/>
        </p:nvPicPr>
        <p:blipFill>
          <a:blip r:embed="rId5"/>
          <a:srcRect/>
          <a:stretch>
            <a:fillRect/>
          </a:stretch>
        </p:blipFill>
        <p:spPr bwMode="auto">
          <a:xfrm>
            <a:off x="5948363" y="3276600"/>
            <a:ext cx="1752600" cy="3352800"/>
          </a:xfrm>
          <a:prstGeom prst="rect">
            <a:avLst/>
          </a:prstGeom>
          <a:noFill/>
          <a:ln w="9525">
            <a:noFill/>
            <a:miter lim="800000"/>
            <a:headEnd/>
            <a:tailEnd/>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5105400" cy="639762"/>
          </a:xfrm>
        </p:spPr>
        <p:txBody>
          <a:bodyPr>
            <a:normAutofit fontScale="90000"/>
          </a:bodyPr>
          <a:lstStyle/>
          <a:p>
            <a:pPr>
              <a:defRPr/>
            </a:pPr>
            <a:r>
              <a:rPr lang="en-US" sz="3600" b="1" dirty="0" smtClean="0">
                <a:latin typeface="Times New Roman" pitchFamily="18" charset="0"/>
                <a:cs typeface="Times New Roman" pitchFamily="18" charset="0"/>
              </a:rPr>
              <a:t>Bench </a:t>
            </a:r>
            <a:r>
              <a:rPr lang="en-US" sz="3600" b="1" dirty="0">
                <a:latin typeface="Times New Roman" pitchFamily="18" charset="0"/>
                <a:cs typeface="Times New Roman" pitchFamily="18" charset="0"/>
              </a:rPr>
              <a:t>D</a:t>
            </a:r>
            <a:r>
              <a:rPr lang="en-US" sz="3600" b="1" dirty="0" smtClean="0">
                <a:latin typeface="Times New Roman" pitchFamily="18" charset="0"/>
                <a:cs typeface="Times New Roman" pitchFamily="18" charset="0"/>
              </a:rPr>
              <a:t>rilling Machine</a:t>
            </a:r>
            <a:endParaRPr lang="en-IN" sz="3600" b="1" dirty="0">
              <a:latin typeface="Times New Roman" pitchFamily="18" charset="0"/>
              <a:cs typeface="Times New Roman" pitchFamily="18" charset="0"/>
            </a:endParaRPr>
          </a:p>
        </p:txBody>
      </p:sp>
      <p:pic>
        <p:nvPicPr>
          <p:cNvPr id="27651" name="Picture 2" descr="C:\Users\AZHAR\Desktop\Azhar\Azhar\bench-drilling-machine_10859457_250x250.jpg"/>
          <p:cNvPicPr>
            <a:picLocks noGrp="1" noChangeAspect="1" noChangeArrowheads="1"/>
          </p:cNvPicPr>
          <p:nvPr>
            <p:ph sz="quarter" idx="1"/>
          </p:nvPr>
        </p:nvPicPr>
        <p:blipFill>
          <a:blip r:embed="rId3"/>
          <a:srcRect/>
          <a:stretch>
            <a:fillRect/>
          </a:stretch>
        </p:blipFill>
        <p:spPr>
          <a:xfrm>
            <a:off x="228600" y="1066800"/>
            <a:ext cx="5715000" cy="5562600"/>
          </a:xfrm>
          <a:solidFill>
            <a:srgbClr val="FFC000"/>
          </a:solidFill>
        </p:spPr>
      </p:pic>
      <p:sp>
        <p:nvSpPr>
          <p:cNvPr id="6" name="Title 1"/>
          <p:cNvSpPr txBox="1">
            <a:spLocks/>
          </p:cNvSpPr>
          <p:nvPr/>
        </p:nvSpPr>
        <p:spPr bwMode="auto">
          <a:xfrm>
            <a:off x="3962400" y="2133600"/>
            <a:ext cx="1447800" cy="381000"/>
          </a:xfrm>
          <a:prstGeom prst="rect">
            <a:avLst/>
          </a:prstGeom>
          <a:noFill/>
          <a:ln w="9525">
            <a:noFill/>
            <a:miter lim="800000"/>
            <a:headEnd/>
            <a:tailEnd/>
          </a:ln>
        </p:spPr>
        <p:txBody>
          <a:bodyPr anchor="ctr">
            <a:normAutofit fontScale="97500"/>
          </a:bodyPr>
          <a:lstStyle/>
          <a:p>
            <a:pPr>
              <a:defRPr/>
            </a:pPr>
            <a:r>
              <a:rPr lang="en-US" sz="1600" b="1" kern="0" dirty="0">
                <a:solidFill>
                  <a:srgbClr val="FF0000"/>
                </a:solidFill>
                <a:ea typeface="+mj-ea"/>
                <a:cs typeface="Times New Roman" pitchFamily="18" charset="0"/>
              </a:rPr>
              <a:t>Drill Head</a:t>
            </a:r>
            <a:endParaRPr lang="en-IN" sz="1600" b="1" kern="0" dirty="0">
              <a:solidFill>
                <a:srgbClr val="FF0000"/>
              </a:solidFill>
              <a:ea typeface="+mj-ea"/>
              <a:cs typeface="Times New Roman" pitchFamily="18" charset="0"/>
            </a:endParaRPr>
          </a:p>
        </p:txBody>
      </p:sp>
      <p:sp>
        <p:nvSpPr>
          <p:cNvPr id="7" name="Title 1"/>
          <p:cNvSpPr txBox="1">
            <a:spLocks/>
          </p:cNvSpPr>
          <p:nvPr/>
        </p:nvSpPr>
        <p:spPr bwMode="auto">
          <a:xfrm>
            <a:off x="3962400" y="2819400"/>
            <a:ext cx="1752600" cy="381000"/>
          </a:xfrm>
          <a:prstGeom prst="rect">
            <a:avLst/>
          </a:prstGeom>
          <a:noFill/>
          <a:ln w="9525">
            <a:noFill/>
            <a:miter lim="800000"/>
            <a:headEnd/>
            <a:tailEnd/>
          </a:ln>
        </p:spPr>
        <p:txBody>
          <a:bodyPr anchor="ctr">
            <a:normAutofit fontScale="82500" lnSpcReduction="10000"/>
          </a:bodyPr>
          <a:lstStyle/>
          <a:p>
            <a:pPr>
              <a:defRPr/>
            </a:pPr>
            <a:r>
              <a:rPr lang="en-US" sz="1600" b="1" kern="0" dirty="0">
                <a:solidFill>
                  <a:srgbClr val="FF0000"/>
                </a:solidFill>
                <a:ea typeface="+mj-ea"/>
                <a:cs typeface="Times New Roman" pitchFamily="18" charset="0"/>
              </a:rPr>
              <a:t>Hand feed Leaver</a:t>
            </a:r>
            <a:endParaRPr lang="en-IN" sz="1600" b="1" kern="0" dirty="0">
              <a:solidFill>
                <a:srgbClr val="FF0000"/>
              </a:solidFill>
              <a:ea typeface="+mj-ea"/>
              <a:cs typeface="Times New Roman" pitchFamily="18" charset="0"/>
            </a:endParaRPr>
          </a:p>
        </p:txBody>
      </p:sp>
      <p:sp>
        <p:nvSpPr>
          <p:cNvPr id="8" name="Title 1"/>
          <p:cNvSpPr txBox="1">
            <a:spLocks/>
          </p:cNvSpPr>
          <p:nvPr/>
        </p:nvSpPr>
        <p:spPr bwMode="auto">
          <a:xfrm>
            <a:off x="4114800" y="1447800"/>
            <a:ext cx="2057400" cy="381000"/>
          </a:xfrm>
          <a:prstGeom prst="rect">
            <a:avLst/>
          </a:prstGeom>
          <a:noFill/>
          <a:ln w="9525">
            <a:noFill/>
            <a:miter lim="800000"/>
            <a:headEnd/>
            <a:tailEnd/>
          </a:ln>
        </p:spPr>
        <p:txBody>
          <a:bodyPr anchor="ctr"/>
          <a:lstStyle/>
          <a:p>
            <a:pPr>
              <a:defRPr/>
            </a:pPr>
            <a:r>
              <a:rPr lang="en-US" sz="1400" b="1" kern="0" dirty="0">
                <a:solidFill>
                  <a:srgbClr val="FF0000"/>
                </a:solidFill>
                <a:ea typeface="+mj-ea"/>
                <a:cs typeface="Times New Roman" pitchFamily="18" charset="0"/>
              </a:rPr>
              <a:t>Step Cone pulley M/s</a:t>
            </a:r>
            <a:endParaRPr lang="en-IN" sz="1400" b="1" kern="0" dirty="0">
              <a:solidFill>
                <a:srgbClr val="FF0000"/>
              </a:solidFill>
              <a:ea typeface="+mj-ea"/>
              <a:cs typeface="Times New Roman" pitchFamily="18" charset="0"/>
            </a:endParaRPr>
          </a:p>
        </p:txBody>
      </p:sp>
      <p:sp>
        <p:nvSpPr>
          <p:cNvPr id="9" name="Title 1"/>
          <p:cNvSpPr txBox="1">
            <a:spLocks/>
          </p:cNvSpPr>
          <p:nvPr/>
        </p:nvSpPr>
        <p:spPr bwMode="auto">
          <a:xfrm>
            <a:off x="3657600" y="4038600"/>
            <a:ext cx="1752600" cy="381000"/>
          </a:xfrm>
          <a:prstGeom prst="rect">
            <a:avLst/>
          </a:prstGeom>
          <a:noFill/>
          <a:ln w="9525">
            <a:noFill/>
            <a:miter lim="800000"/>
            <a:headEnd/>
            <a:tailEnd/>
          </a:ln>
        </p:spPr>
        <p:txBody>
          <a:bodyPr anchor="ctr">
            <a:normAutofit fontScale="90000"/>
          </a:bodyPr>
          <a:lstStyle/>
          <a:p>
            <a:pPr>
              <a:defRPr/>
            </a:pPr>
            <a:r>
              <a:rPr lang="en-US" sz="1600" b="1" kern="0" dirty="0">
                <a:solidFill>
                  <a:srgbClr val="FF0000"/>
                </a:solidFill>
                <a:ea typeface="+mj-ea"/>
                <a:cs typeface="Times New Roman" pitchFamily="18" charset="0"/>
              </a:rPr>
              <a:t>Vertical Column</a:t>
            </a:r>
            <a:endParaRPr lang="en-IN" sz="1600" b="1" kern="0" dirty="0">
              <a:solidFill>
                <a:srgbClr val="FF0000"/>
              </a:solidFill>
              <a:ea typeface="+mj-ea"/>
              <a:cs typeface="Times New Roman" pitchFamily="18" charset="0"/>
            </a:endParaRPr>
          </a:p>
        </p:txBody>
      </p:sp>
      <p:sp>
        <p:nvSpPr>
          <p:cNvPr id="10" name="Title 1"/>
          <p:cNvSpPr txBox="1">
            <a:spLocks/>
          </p:cNvSpPr>
          <p:nvPr/>
        </p:nvSpPr>
        <p:spPr bwMode="auto">
          <a:xfrm>
            <a:off x="3886200" y="4724400"/>
            <a:ext cx="1752600" cy="381000"/>
          </a:xfrm>
          <a:prstGeom prst="rect">
            <a:avLst/>
          </a:prstGeom>
          <a:noFill/>
          <a:ln w="9525">
            <a:noFill/>
            <a:miter lim="800000"/>
            <a:headEnd/>
            <a:tailEnd/>
          </a:ln>
        </p:spPr>
        <p:txBody>
          <a:bodyPr anchor="ctr">
            <a:normAutofit fontScale="82500" lnSpcReduction="10000"/>
          </a:bodyPr>
          <a:lstStyle/>
          <a:p>
            <a:pPr>
              <a:defRPr/>
            </a:pPr>
            <a:r>
              <a:rPr lang="en-US" sz="1600" b="1" kern="0" dirty="0">
                <a:solidFill>
                  <a:srgbClr val="FF0000"/>
                </a:solidFill>
                <a:ea typeface="+mj-ea"/>
                <a:cs typeface="Times New Roman" pitchFamily="18" charset="0"/>
              </a:rPr>
              <a:t>Table with T-Slots</a:t>
            </a:r>
            <a:endParaRPr lang="en-IN" sz="1600" b="1" kern="0" dirty="0">
              <a:solidFill>
                <a:srgbClr val="FF0000"/>
              </a:solidFill>
              <a:ea typeface="+mj-ea"/>
              <a:cs typeface="Times New Roman" pitchFamily="18" charset="0"/>
            </a:endParaRPr>
          </a:p>
        </p:txBody>
      </p:sp>
      <p:sp>
        <p:nvSpPr>
          <p:cNvPr id="11" name="Title 1"/>
          <p:cNvSpPr txBox="1">
            <a:spLocks/>
          </p:cNvSpPr>
          <p:nvPr/>
        </p:nvSpPr>
        <p:spPr bwMode="auto">
          <a:xfrm>
            <a:off x="4267200" y="5943600"/>
            <a:ext cx="685800" cy="381000"/>
          </a:xfrm>
          <a:prstGeom prst="rect">
            <a:avLst/>
          </a:prstGeom>
          <a:noFill/>
          <a:ln w="9525">
            <a:noFill/>
            <a:miter lim="800000"/>
            <a:headEnd/>
            <a:tailEnd/>
          </a:ln>
        </p:spPr>
        <p:txBody>
          <a:bodyPr anchor="ctr">
            <a:normAutofit fontScale="97500"/>
          </a:bodyPr>
          <a:lstStyle/>
          <a:p>
            <a:pPr>
              <a:defRPr/>
            </a:pPr>
            <a:r>
              <a:rPr lang="en-US" sz="1600" b="1" kern="0" dirty="0">
                <a:solidFill>
                  <a:srgbClr val="FF0000"/>
                </a:solidFill>
                <a:ea typeface="+mj-ea"/>
                <a:cs typeface="Times New Roman" pitchFamily="18" charset="0"/>
              </a:rPr>
              <a:t>Base</a:t>
            </a:r>
            <a:endParaRPr lang="en-IN" sz="1600" b="1" kern="0" dirty="0">
              <a:solidFill>
                <a:srgbClr val="FF0000"/>
              </a:solidFill>
              <a:ea typeface="+mj-ea"/>
              <a:cs typeface="Times New Roman" pitchFamily="18" charset="0"/>
            </a:endParaRPr>
          </a:p>
        </p:txBody>
      </p:sp>
      <p:sp>
        <p:nvSpPr>
          <p:cNvPr id="12" name="Title 1"/>
          <p:cNvSpPr txBox="1">
            <a:spLocks/>
          </p:cNvSpPr>
          <p:nvPr/>
        </p:nvSpPr>
        <p:spPr bwMode="auto">
          <a:xfrm>
            <a:off x="1981200" y="3733800"/>
            <a:ext cx="1143000" cy="381000"/>
          </a:xfrm>
          <a:prstGeom prst="rect">
            <a:avLst/>
          </a:prstGeom>
          <a:noFill/>
          <a:ln w="9525">
            <a:noFill/>
            <a:miter lim="800000"/>
            <a:headEnd/>
            <a:tailEnd/>
          </a:ln>
        </p:spPr>
        <p:txBody>
          <a:bodyPr anchor="ctr">
            <a:normAutofit fontScale="97500"/>
          </a:bodyPr>
          <a:lstStyle/>
          <a:p>
            <a:pPr>
              <a:defRPr/>
            </a:pPr>
            <a:r>
              <a:rPr lang="en-US" sz="1600" b="1" kern="0" dirty="0">
                <a:solidFill>
                  <a:srgbClr val="FF0000"/>
                </a:solidFill>
                <a:ea typeface="+mj-ea"/>
                <a:cs typeface="Times New Roman" pitchFamily="18" charset="0"/>
              </a:rPr>
              <a:t>Spindle</a:t>
            </a:r>
            <a:endParaRPr lang="en-IN" sz="1600" b="1" kern="0" dirty="0">
              <a:solidFill>
                <a:srgbClr val="FF0000"/>
              </a:solidFill>
              <a:ea typeface="+mj-ea"/>
              <a:cs typeface="Times New Roman" pitchFamily="18" charset="0"/>
            </a:endParaRPr>
          </a:p>
        </p:txBody>
      </p:sp>
      <p:sp>
        <p:nvSpPr>
          <p:cNvPr id="13" name="Title 1"/>
          <p:cNvSpPr txBox="1">
            <a:spLocks/>
          </p:cNvSpPr>
          <p:nvPr/>
        </p:nvSpPr>
        <p:spPr bwMode="auto">
          <a:xfrm>
            <a:off x="1752600" y="3200400"/>
            <a:ext cx="1143000" cy="381000"/>
          </a:xfrm>
          <a:prstGeom prst="rect">
            <a:avLst/>
          </a:prstGeom>
          <a:noFill/>
          <a:ln w="9525">
            <a:noFill/>
            <a:miter lim="800000"/>
            <a:headEnd/>
            <a:tailEnd/>
          </a:ln>
        </p:spPr>
        <p:txBody>
          <a:bodyPr anchor="ctr">
            <a:normAutofit fontScale="97500"/>
          </a:bodyPr>
          <a:lstStyle/>
          <a:p>
            <a:pPr>
              <a:defRPr/>
            </a:pPr>
            <a:r>
              <a:rPr lang="en-US" sz="1600" b="1" kern="0" dirty="0">
                <a:solidFill>
                  <a:srgbClr val="FF0000"/>
                </a:solidFill>
                <a:ea typeface="+mj-ea"/>
                <a:cs typeface="Times New Roman" pitchFamily="18" charset="0"/>
              </a:rPr>
              <a:t>Chuck</a:t>
            </a:r>
            <a:endParaRPr lang="en-IN" sz="1600" b="1" kern="0" dirty="0">
              <a:solidFill>
                <a:srgbClr val="FF0000"/>
              </a:solidFill>
              <a:ea typeface="+mj-ea"/>
              <a:cs typeface="Times New Roman" pitchFamily="18" charset="0"/>
            </a:endParaRPr>
          </a:p>
        </p:txBody>
      </p:sp>
      <p:sp>
        <p:nvSpPr>
          <p:cNvPr id="14" name="Title 1"/>
          <p:cNvSpPr txBox="1">
            <a:spLocks/>
          </p:cNvSpPr>
          <p:nvPr/>
        </p:nvSpPr>
        <p:spPr bwMode="auto">
          <a:xfrm>
            <a:off x="6248400" y="2895600"/>
            <a:ext cx="2590800" cy="639763"/>
          </a:xfrm>
          <a:prstGeom prst="rect">
            <a:avLst/>
          </a:prstGeom>
          <a:noFill/>
          <a:ln w="9525">
            <a:noFill/>
            <a:miter lim="800000"/>
            <a:headEnd/>
            <a:tailEnd/>
          </a:ln>
        </p:spPr>
        <p:txBody>
          <a:bodyPr anchor="ctr">
            <a:normAutofit fontScale="45000" lnSpcReduction="20000"/>
          </a:bodyPr>
          <a:lstStyle/>
          <a:p>
            <a:pPr>
              <a:defRPr/>
            </a:pPr>
            <a:r>
              <a:rPr lang="en-US" sz="3600" b="1" kern="0" dirty="0">
                <a:solidFill>
                  <a:srgbClr val="FF0000"/>
                </a:solidFill>
                <a:ea typeface="+mj-ea"/>
                <a:cs typeface="Times New Roman" pitchFamily="18" charset="0"/>
              </a:rPr>
              <a:t>Diameter ranges from 1.5mm – 15.5mm</a:t>
            </a:r>
            <a:endParaRPr lang="en-IN" sz="3600" b="1" kern="0" dirty="0">
              <a:solidFill>
                <a:srgbClr val="FF0000"/>
              </a:solidFill>
              <a:ea typeface="+mj-ea"/>
              <a:cs typeface="Times New Roman" pitchFamily="18" charset="0"/>
            </a:endParaRPr>
          </a:p>
        </p:txBody>
      </p:sp>
      <p:cxnSp>
        <p:nvCxnSpPr>
          <p:cNvPr id="27661" name="Straight Arrow Connector 15"/>
          <p:cNvCxnSpPr>
            <a:cxnSpLocks noChangeShapeType="1"/>
          </p:cNvCxnSpPr>
          <p:nvPr/>
        </p:nvCxnSpPr>
        <p:spPr bwMode="auto">
          <a:xfrm>
            <a:off x="3505200" y="4267200"/>
            <a:ext cx="304800" cy="1588"/>
          </a:xfrm>
          <a:prstGeom prst="straightConnector1">
            <a:avLst/>
          </a:prstGeom>
          <a:noFill/>
          <a:ln w="12700" algn="ctr">
            <a:solidFill>
              <a:schemeClr val="tx1"/>
            </a:solidFill>
            <a:round/>
            <a:headEnd type="none" w="sm" len="sm"/>
            <a:tailEnd type="arrow" w="med" len="med"/>
          </a:ln>
        </p:spPr>
      </p:cxnSp>
      <p:cxnSp>
        <p:nvCxnSpPr>
          <p:cNvPr id="27662" name="Straight Arrow Connector 17"/>
          <p:cNvCxnSpPr>
            <a:cxnSpLocks noChangeShapeType="1"/>
          </p:cNvCxnSpPr>
          <p:nvPr/>
        </p:nvCxnSpPr>
        <p:spPr bwMode="auto">
          <a:xfrm rot="5400000" flipH="1" flipV="1">
            <a:off x="2705100" y="3619500"/>
            <a:ext cx="381000" cy="304800"/>
          </a:xfrm>
          <a:prstGeom prst="straightConnector1">
            <a:avLst/>
          </a:prstGeom>
          <a:noFill/>
          <a:ln w="12700" algn="ctr">
            <a:solidFill>
              <a:schemeClr val="tx1"/>
            </a:solidFill>
            <a:round/>
            <a:headEnd type="none" w="sm" len="sm"/>
            <a:tailEnd type="arrow" w="med" len="med"/>
          </a:ln>
        </p:spPr>
      </p:cxnSp>
      <p:cxnSp>
        <p:nvCxnSpPr>
          <p:cNvPr id="27663" name="Straight Arrow Connector 19"/>
          <p:cNvCxnSpPr>
            <a:cxnSpLocks noChangeShapeType="1"/>
          </p:cNvCxnSpPr>
          <p:nvPr/>
        </p:nvCxnSpPr>
        <p:spPr bwMode="auto">
          <a:xfrm flipV="1">
            <a:off x="2438400" y="3352800"/>
            <a:ext cx="533400" cy="76200"/>
          </a:xfrm>
          <a:prstGeom prst="straightConnector1">
            <a:avLst/>
          </a:prstGeom>
          <a:noFill/>
          <a:ln w="12700" algn="ctr">
            <a:solidFill>
              <a:schemeClr val="tx1"/>
            </a:solidFill>
            <a:round/>
            <a:headEnd type="none" w="sm" len="sm"/>
            <a:tailEnd type="arrow" w="med" len="med"/>
          </a:ln>
        </p:spPr>
      </p:cxnSp>
      <p:cxnSp>
        <p:nvCxnSpPr>
          <p:cNvPr id="27664" name="Straight Arrow Connector 21"/>
          <p:cNvCxnSpPr>
            <a:cxnSpLocks noChangeShapeType="1"/>
            <a:stCxn id="7" idx="1"/>
          </p:cNvCxnSpPr>
          <p:nvPr/>
        </p:nvCxnSpPr>
        <p:spPr bwMode="auto">
          <a:xfrm rot="10800000" flipV="1">
            <a:off x="3657600" y="3009900"/>
            <a:ext cx="304800" cy="38100"/>
          </a:xfrm>
          <a:prstGeom prst="straightConnector1">
            <a:avLst/>
          </a:prstGeom>
          <a:noFill/>
          <a:ln w="12700" algn="ctr">
            <a:solidFill>
              <a:schemeClr val="tx1"/>
            </a:solidFill>
            <a:round/>
            <a:headEnd type="none" w="sm" len="sm"/>
            <a:tailEnd type="arrow" w="med" len="med"/>
          </a:ln>
        </p:spPr>
      </p:cxnSp>
      <p:cxnSp>
        <p:nvCxnSpPr>
          <p:cNvPr id="27665" name="Straight Arrow Connector 23"/>
          <p:cNvCxnSpPr>
            <a:cxnSpLocks noChangeShapeType="1"/>
          </p:cNvCxnSpPr>
          <p:nvPr/>
        </p:nvCxnSpPr>
        <p:spPr bwMode="auto">
          <a:xfrm flipV="1">
            <a:off x="3733800" y="2286000"/>
            <a:ext cx="304800" cy="76200"/>
          </a:xfrm>
          <a:prstGeom prst="straightConnector1">
            <a:avLst/>
          </a:prstGeom>
          <a:noFill/>
          <a:ln w="12700" algn="ctr">
            <a:solidFill>
              <a:schemeClr val="tx1"/>
            </a:solidFill>
            <a:round/>
            <a:headEnd type="none" w="sm" len="sm"/>
            <a:tailEnd type="arrow" w="med" len="med"/>
          </a:ln>
        </p:spPr>
      </p:cxnSp>
      <p:cxnSp>
        <p:nvCxnSpPr>
          <p:cNvPr id="27666" name="Straight Arrow Connector 25"/>
          <p:cNvCxnSpPr>
            <a:cxnSpLocks noChangeShapeType="1"/>
          </p:cNvCxnSpPr>
          <p:nvPr/>
        </p:nvCxnSpPr>
        <p:spPr bwMode="auto">
          <a:xfrm>
            <a:off x="3505200" y="1676400"/>
            <a:ext cx="685800" cy="1588"/>
          </a:xfrm>
          <a:prstGeom prst="straightConnector1">
            <a:avLst/>
          </a:prstGeom>
          <a:noFill/>
          <a:ln w="12700" algn="ctr">
            <a:solidFill>
              <a:schemeClr val="tx1"/>
            </a:solidFill>
            <a:round/>
            <a:headEnd type="none" w="sm" len="sm"/>
            <a:tailEnd type="arrow" w="med" len="med"/>
          </a:ln>
        </p:spPr>
      </p:cxnSp>
      <p:cxnSp>
        <p:nvCxnSpPr>
          <p:cNvPr id="27667" name="Straight Arrow Connector 27"/>
          <p:cNvCxnSpPr>
            <a:cxnSpLocks noChangeShapeType="1"/>
          </p:cNvCxnSpPr>
          <p:nvPr/>
        </p:nvCxnSpPr>
        <p:spPr bwMode="auto">
          <a:xfrm>
            <a:off x="3810000" y="4953000"/>
            <a:ext cx="228600" cy="1588"/>
          </a:xfrm>
          <a:prstGeom prst="straightConnector1">
            <a:avLst/>
          </a:prstGeom>
          <a:noFill/>
          <a:ln w="12700" algn="ctr">
            <a:solidFill>
              <a:schemeClr val="tx1"/>
            </a:solidFill>
            <a:round/>
            <a:headEnd type="none" w="sm" len="sm"/>
            <a:tailEnd type="arrow" w="med" len="med"/>
          </a:ln>
        </p:spPr>
      </p:cxnSp>
      <p:cxnSp>
        <p:nvCxnSpPr>
          <p:cNvPr id="27668" name="Straight Arrow Connector 29"/>
          <p:cNvCxnSpPr>
            <a:cxnSpLocks noChangeShapeType="1"/>
            <a:endCxn id="11" idx="1"/>
          </p:cNvCxnSpPr>
          <p:nvPr/>
        </p:nvCxnSpPr>
        <p:spPr bwMode="auto">
          <a:xfrm flipV="1">
            <a:off x="3810000" y="6134100"/>
            <a:ext cx="457200" cy="38100"/>
          </a:xfrm>
          <a:prstGeom prst="straightConnector1">
            <a:avLst/>
          </a:prstGeom>
          <a:noFill/>
          <a:ln w="12700" algn="ctr">
            <a:solidFill>
              <a:schemeClr val="tx1"/>
            </a:solidFill>
            <a:round/>
            <a:headEnd type="none" w="sm" len="sm"/>
            <a:tailEnd type="arrow" w="med" len="med"/>
          </a:ln>
        </p:spPr>
      </p:cxnSp>
      <p:cxnSp>
        <p:nvCxnSpPr>
          <p:cNvPr id="27669" name="Straight Arrow Connector 25"/>
          <p:cNvCxnSpPr>
            <a:cxnSpLocks noChangeShapeType="1"/>
          </p:cNvCxnSpPr>
          <p:nvPr/>
        </p:nvCxnSpPr>
        <p:spPr bwMode="auto">
          <a:xfrm rot="5400000">
            <a:off x="2324894" y="5066506"/>
            <a:ext cx="1143000" cy="1588"/>
          </a:xfrm>
          <a:prstGeom prst="straightConnector1">
            <a:avLst/>
          </a:prstGeom>
          <a:noFill/>
          <a:ln w="31750" algn="ctr">
            <a:solidFill>
              <a:srgbClr val="FF0000"/>
            </a:solidFill>
            <a:round/>
            <a:headEnd type="stealth" w="lg" len="med"/>
            <a:tailEnd type="triangle" w="med" len="med"/>
          </a:ln>
        </p:spPr>
      </p:cxn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a:xfrm>
            <a:off x="304800" y="990600"/>
            <a:ext cx="8534400" cy="3886200"/>
          </a:xfrm>
        </p:spPr>
        <p:txBody>
          <a:bodyPr/>
          <a:lstStyle/>
          <a:p>
            <a:pPr>
              <a:buFont typeface="Wingdings" pitchFamily="2" charset="2"/>
              <a:buChar char="Ø"/>
            </a:pPr>
            <a:r>
              <a:rPr lang="en-US" sz="2400" i="1" smtClean="0">
                <a:solidFill>
                  <a:srgbClr val="FF0000"/>
                </a:solidFill>
                <a:latin typeface="Times New Roman" pitchFamily="18" charset="0"/>
                <a:cs typeface="Times New Roman" pitchFamily="18" charset="0"/>
              </a:rPr>
              <a:t>Base</a:t>
            </a:r>
            <a:r>
              <a:rPr lang="en-US" sz="2400" smtClean="0">
                <a:latin typeface="Times New Roman" pitchFamily="18" charset="0"/>
                <a:cs typeface="Times New Roman" pitchFamily="18" charset="0"/>
              </a:rPr>
              <a:t>- Made up of cast iron and supports the vertical column and provided with holes to secure it tightly on table, bench or floor</a:t>
            </a:r>
          </a:p>
          <a:p>
            <a:pPr>
              <a:buFont typeface="Wingdings" pitchFamily="2" charset="2"/>
              <a:buChar char="Ø"/>
            </a:pPr>
            <a:r>
              <a:rPr lang="en-US" sz="2400" i="1" smtClean="0">
                <a:solidFill>
                  <a:srgbClr val="FF0000"/>
                </a:solidFill>
                <a:latin typeface="Times New Roman" pitchFamily="18" charset="0"/>
                <a:cs typeface="Times New Roman" pitchFamily="18" charset="0"/>
              </a:rPr>
              <a:t>Vertical column- </a:t>
            </a:r>
            <a:r>
              <a:rPr lang="en-US" sz="2400" smtClean="0">
                <a:latin typeface="Times New Roman" pitchFamily="18" charset="0"/>
                <a:cs typeface="Times New Roman" pitchFamily="18" charset="0"/>
              </a:rPr>
              <a:t>Hollow steel pipe mounted rigidly on the base and supports drill head and worktable.</a:t>
            </a:r>
          </a:p>
          <a:p>
            <a:pPr>
              <a:buFont typeface="Wingdings" pitchFamily="2" charset="2"/>
              <a:buChar char="Ø"/>
            </a:pPr>
            <a:r>
              <a:rPr lang="en-US" sz="2400" i="1" smtClean="0">
                <a:solidFill>
                  <a:srgbClr val="FF0000"/>
                </a:solidFill>
                <a:latin typeface="Times New Roman" pitchFamily="18" charset="0"/>
                <a:cs typeface="Times New Roman" pitchFamily="18" charset="0"/>
              </a:rPr>
              <a:t>Worktable</a:t>
            </a:r>
            <a:r>
              <a:rPr lang="en-US" sz="2400" smtClean="0">
                <a:latin typeface="Times New Roman" pitchFamily="18" charset="0"/>
                <a:cs typeface="Times New Roman" pitchFamily="18" charset="0"/>
              </a:rPr>
              <a:t>- Supports the work piece to be drilled  and is provided with T-Slots to clamp the work piece rigidly on the table</a:t>
            </a:r>
          </a:p>
          <a:p>
            <a:pPr>
              <a:buFont typeface="Wingdings" pitchFamily="2" charset="2"/>
              <a:buChar char="Ø"/>
            </a:pPr>
            <a:r>
              <a:rPr lang="en-US" sz="2400" i="1" smtClean="0">
                <a:solidFill>
                  <a:srgbClr val="FF0000"/>
                </a:solidFill>
                <a:latin typeface="Times New Roman" pitchFamily="18" charset="0"/>
                <a:cs typeface="Times New Roman" pitchFamily="18" charset="0"/>
              </a:rPr>
              <a:t>Drill head- </a:t>
            </a:r>
            <a:r>
              <a:rPr lang="en-US" sz="2400" smtClean="0">
                <a:latin typeface="Times New Roman" pitchFamily="18" charset="0"/>
                <a:cs typeface="Times New Roman" pitchFamily="18" charset="0"/>
              </a:rPr>
              <a:t>Located at top end of the vertical column carries an electric motor  and a mechanism through which the spindle can me made to rotate and slide  up and down</a:t>
            </a:r>
            <a:endParaRPr lang="en-IN" sz="2400" smtClean="0">
              <a:latin typeface="Times New Roman" pitchFamily="18" charset="0"/>
              <a:cs typeface="Times New Roman" pitchFamily="18" charset="0"/>
            </a:endParaRPr>
          </a:p>
        </p:txBody>
      </p:sp>
      <p:sp>
        <p:nvSpPr>
          <p:cNvPr id="4" name="Title 1"/>
          <p:cNvSpPr>
            <a:spLocks noGrp="1"/>
          </p:cNvSpPr>
          <p:nvPr>
            <p:ph type="title"/>
          </p:nvPr>
        </p:nvSpPr>
        <p:spPr>
          <a:xfrm>
            <a:off x="457200" y="274638"/>
            <a:ext cx="5105400" cy="639762"/>
          </a:xfrm>
        </p:spPr>
        <p:txBody>
          <a:bodyPr>
            <a:normAutofit fontScale="90000"/>
          </a:bodyPr>
          <a:lstStyle/>
          <a:p>
            <a:pPr>
              <a:defRPr/>
            </a:pPr>
            <a:r>
              <a:rPr lang="en-US" sz="3600" b="1" dirty="0" smtClean="0">
                <a:latin typeface="Times New Roman" pitchFamily="18" charset="0"/>
                <a:cs typeface="Times New Roman" pitchFamily="18" charset="0"/>
              </a:rPr>
              <a:t>Construction </a:t>
            </a:r>
            <a:endParaRPr lang="en-IN" sz="3600" b="1" dirty="0">
              <a:latin typeface="Times New Roman" pitchFamily="18" charset="0"/>
              <a:cs typeface="Times New Roman" pitchFamily="18"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228600"/>
            <a:ext cx="5486400" cy="715963"/>
          </a:xfrm>
        </p:spPr>
        <p:txBody>
          <a:bodyPr>
            <a:normAutofit/>
          </a:bodyPr>
          <a:lstStyle/>
          <a:p>
            <a:pPr>
              <a:defRPr/>
            </a:pPr>
            <a:r>
              <a:rPr lang="en-US" b="1" dirty="0" smtClean="0">
                <a:latin typeface="Times New Roman" pitchFamily="18" charset="0"/>
                <a:cs typeface="Times New Roman" pitchFamily="18" charset="0"/>
              </a:rPr>
              <a:t>Radial drilling Machine</a:t>
            </a:r>
            <a:endParaRPr lang="en-IN" b="1" dirty="0">
              <a:latin typeface="Times New Roman" pitchFamily="18" charset="0"/>
              <a:cs typeface="Times New Roman" pitchFamily="18" charset="0"/>
            </a:endParaRPr>
          </a:p>
        </p:txBody>
      </p:sp>
      <p:pic>
        <p:nvPicPr>
          <p:cNvPr id="29699" name="Picture 2" descr="C:\Users\AZHAR\Desktop\Azhar\Azhar\Radial-Drilling-Machine-Z3050x16-.jpg"/>
          <p:cNvPicPr>
            <a:picLocks noGrp="1" noChangeAspect="1" noChangeArrowheads="1"/>
          </p:cNvPicPr>
          <p:nvPr>
            <p:ph sz="quarter" idx="1"/>
          </p:nvPr>
        </p:nvPicPr>
        <p:blipFill>
          <a:blip r:embed="rId3"/>
          <a:srcRect/>
          <a:stretch>
            <a:fillRect/>
          </a:stretch>
        </p:blipFill>
        <p:spPr>
          <a:xfrm>
            <a:off x="152400" y="914400"/>
            <a:ext cx="6248400" cy="5791200"/>
          </a:xfrm>
        </p:spPr>
      </p:pic>
      <p:sp>
        <p:nvSpPr>
          <p:cNvPr id="7" name="Title 1"/>
          <p:cNvSpPr txBox="1">
            <a:spLocks/>
          </p:cNvSpPr>
          <p:nvPr/>
        </p:nvSpPr>
        <p:spPr bwMode="auto">
          <a:xfrm>
            <a:off x="2743200" y="5943600"/>
            <a:ext cx="685800" cy="381000"/>
          </a:xfrm>
          <a:prstGeom prst="rect">
            <a:avLst/>
          </a:prstGeom>
          <a:noFill/>
          <a:ln w="9525">
            <a:noFill/>
            <a:miter lim="800000"/>
            <a:headEnd/>
            <a:tailEnd/>
          </a:ln>
        </p:spPr>
        <p:txBody>
          <a:bodyPr anchor="ctr">
            <a:normAutofit fontScale="97500"/>
          </a:bodyPr>
          <a:lstStyle/>
          <a:p>
            <a:pPr>
              <a:defRPr/>
            </a:pPr>
            <a:r>
              <a:rPr lang="en-US" sz="1600" b="1" kern="0" dirty="0">
                <a:solidFill>
                  <a:srgbClr val="FF0000"/>
                </a:solidFill>
                <a:ea typeface="+mj-ea"/>
                <a:cs typeface="Times New Roman" pitchFamily="18" charset="0"/>
              </a:rPr>
              <a:t>Base</a:t>
            </a:r>
            <a:endParaRPr lang="en-IN" sz="1600" b="1" kern="0" dirty="0">
              <a:solidFill>
                <a:srgbClr val="FF0000"/>
              </a:solidFill>
              <a:ea typeface="+mj-ea"/>
              <a:cs typeface="Times New Roman" pitchFamily="18" charset="0"/>
            </a:endParaRPr>
          </a:p>
        </p:txBody>
      </p:sp>
      <p:sp>
        <p:nvSpPr>
          <p:cNvPr id="8" name="Title 1"/>
          <p:cNvSpPr txBox="1">
            <a:spLocks/>
          </p:cNvSpPr>
          <p:nvPr/>
        </p:nvSpPr>
        <p:spPr bwMode="auto">
          <a:xfrm>
            <a:off x="4572000" y="5029200"/>
            <a:ext cx="1752600" cy="381000"/>
          </a:xfrm>
          <a:prstGeom prst="rect">
            <a:avLst/>
          </a:prstGeom>
          <a:noFill/>
          <a:ln w="9525">
            <a:noFill/>
            <a:miter lim="800000"/>
            <a:headEnd/>
            <a:tailEnd/>
          </a:ln>
        </p:spPr>
        <p:txBody>
          <a:bodyPr anchor="ctr">
            <a:normAutofit fontScale="82500" lnSpcReduction="10000"/>
          </a:bodyPr>
          <a:lstStyle/>
          <a:p>
            <a:pPr>
              <a:defRPr/>
            </a:pPr>
            <a:r>
              <a:rPr lang="en-US" sz="1600" b="1" kern="0" dirty="0">
                <a:solidFill>
                  <a:srgbClr val="FF0000"/>
                </a:solidFill>
                <a:ea typeface="+mj-ea"/>
                <a:cs typeface="Times New Roman" pitchFamily="18" charset="0"/>
              </a:rPr>
              <a:t>Table with T-Slots</a:t>
            </a:r>
            <a:endParaRPr lang="en-IN" sz="1600" b="1" kern="0" dirty="0">
              <a:solidFill>
                <a:srgbClr val="FF0000"/>
              </a:solidFill>
              <a:ea typeface="+mj-ea"/>
              <a:cs typeface="Times New Roman" pitchFamily="18" charset="0"/>
            </a:endParaRPr>
          </a:p>
        </p:txBody>
      </p:sp>
      <p:sp>
        <p:nvSpPr>
          <p:cNvPr id="9" name="Title 1"/>
          <p:cNvSpPr txBox="1">
            <a:spLocks/>
          </p:cNvSpPr>
          <p:nvPr/>
        </p:nvSpPr>
        <p:spPr bwMode="auto">
          <a:xfrm>
            <a:off x="1828800" y="2133600"/>
            <a:ext cx="1752600" cy="381000"/>
          </a:xfrm>
          <a:prstGeom prst="rect">
            <a:avLst/>
          </a:prstGeom>
          <a:noFill/>
          <a:ln w="9525">
            <a:noFill/>
            <a:miter lim="800000"/>
            <a:headEnd/>
            <a:tailEnd/>
          </a:ln>
        </p:spPr>
        <p:txBody>
          <a:bodyPr anchor="ctr">
            <a:normAutofit fontScale="90000"/>
          </a:bodyPr>
          <a:lstStyle/>
          <a:p>
            <a:pPr>
              <a:defRPr/>
            </a:pPr>
            <a:r>
              <a:rPr lang="en-US" sz="1600" b="1" kern="0" dirty="0">
                <a:solidFill>
                  <a:srgbClr val="FF0000"/>
                </a:solidFill>
                <a:ea typeface="+mj-ea"/>
                <a:cs typeface="Times New Roman" pitchFamily="18" charset="0"/>
              </a:rPr>
              <a:t>Vertical Column</a:t>
            </a:r>
            <a:endParaRPr lang="en-IN" sz="1600" b="1" kern="0" dirty="0">
              <a:solidFill>
                <a:srgbClr val="FF0000"/>
              </a:solidFill>
              <a:ea typeface="+mj-ea"/>
              <a:cs typeface="Times New Roman" pitchFamily="18" charset="0"/>
            </a:endParaRPr>
          </a:p>
        </p:txBody>
      </p:sp>
      <p:sp>
        <p:nvSpPr>
          <p:cNvPr id="10" name="Title 1"/>
          <p:cNvSpPr txBox="1">
            <a:spLocks/>
          </p:cNvSpPr>
          <p:nvPr/>
        </p:nvSpPr>
        <p:spPr bwMode="auto">
          <a:xfrm>
            <a:off x="6324600" y="2819400"/>
            <a:ext cx="1752600" cy="381000"/>
          </a:xfrm>
          <a:prstGeom prst="rect">
            <a:avLst/>
          </a:prstGeom>
          <a:noFill/>
          <a:ln w="9525">
            <a:noFill/>
            <a:miter lim="800000"/>
            <a:headEnd/>
            <a:tailEnd/>
          </a:ln>
        </p:spPr>
        <p:txBody>
          <a:bodyPr anchor="ctr">
            <a:normAutofit fontScale="97500"/>
          </a:bodyPr>
          <a:lstStyle/>
          <a:p>
            <a:pPr>
              <a:defRPr/>
            </a:pPr>
            <a:r>
              <a:rPr lang="en-US" sz="1600" b="1" kern="0" dirty="0">
                <a:solidFill>
                  <a:srgbClr val="FF0000"/>
                </a:solidFill>
                <a:ea typeface="+mj-ea"/>
                <a:cs typeface="Times New Roman" pitchFamily="18" charset="0"/>
              </a:rPr>
              <a:t>Radial Arm</a:t>
            </a:r>
            <a:endParaRPr lang="en-IN" sz="1600" b="1" kern="0" dirty="0">
              <a:solidFill>
                <a:srgbClr val="FF0000"/>
              </a:solidFill>
              <a:ea typeface="+mj-ea"/>
              <a:cs typeface="Times New Roman" pitchFamily="18" charset="0"/>
            </a:endParaRPr>
          </a:p>
        </p:txBody>
      </p:sp>
      <p:sp>
        <p:nvSpPr>
          <p:cNvPr id="11" name="Title 1"/>
          <p:cNvSpPr txBox="1">
            <a:spLocks/>
          </p:cNvSpPr>
          <p:nvPr/>
        </p:nvSpPr>
        <p:spPr bwMode="auto">
          <a:xfrm>
            <a:off x="3962400" y="4114800"/>
            <a:ext cx="990600" cy="381000"/>
          </a:xfrm>
          <a:prstGeom prst="rect">
            <a:avLst/>
          </a:prstGeom>
          <a:noFill/>
          <a:ln w="9525">
            <a:noFill/>
            <a:miter lim="800000"/>
            <a:headEnd/>
            <a:tailEnd/>
          </a:ln>
        </p:spPr>
        <p:txBody>
          <a:bodyPr anchor="ctr">
            <a:normAutofit fontScale="90000"/>
          </a:bodyPr>
          <a:lstStyle/>
          <a:p>
            <a:pPr>
              <a:defRPr/>
            </a:pPr>
            <a:r>
              <a:rPr lang="en-US" sz="1600" b="1" kern="0" dirty="0">
                <a:solidFill>
                  <a:srgbClr val="FF0000"/>
                </a:solidFill>
                <a:ea typeface="+mj-ea"/>
                <a:cs typeface="Times New Roman" pitchFamily="18" charset="0"/>
              </a:rPr>
              <a:t>Spindle</a:t>
            </a:r>
            <a:endParaRPr lang="en-IN" sz="1600" b="1" kern="0" dirty="0">
              <a:solidFill>
                <a:srgbClr val="FF0000"/>
              </a:solidFill>
              <a:ea typeface="+mj-ea"/>
              <a:cs typeface="Times New Roman" pitchFamily="18" charset="0"/>
            </a:endParaRPr>
          </a:p>
        </p:txBody>
      </p:sp>
      <p:sp>
        <p:nvSpPr>
          <p:cNvPr id="12" name="Title 1"/>
          <p:cNvSpPr txBox="1">
            <a:spLocks/>
          </p:cNvSpPr>
          <p:nvPr/>
        </p:nvSpPr>
        <p:spPr bwMode="auto">
          <a:xfrm>
            <a:off x="2286000" y="914400"/>
            <a:ext cx="1752600" cy="381000"/>
          </a:xfrm>
          <a:prstGeom prst="rect">
            <a:avLst/>
          </a:prstGeom>
          <a:noFill/>
          <a:ln w="9525">
            <a:noFill/>
            <a:miter lim="800000"/>
            <a:headEnd/>
            <a:tailEnd/>
          </a:ln>
        </p:spPr>
        <p:txBody>
          <a:bodyPr anchor="ctr">
            <a:normAutofit fontScale="90000"/>
          </a:bodyPr>
          <a:lstStyle/>
          <a:p>
            <a:pPr>
              <a:defRPr/>
            </a:pPr>
            <a:r>
              <a:rPr lang="en-US" sz="1600" b="1" kern="0" dirty="0">
                <a:solidFill>
                  <a:srgbClr val="FF0000"/>
                </a:solidFill>
                <a:ea typeface="+mj-ea"/>
                <a:cs typeface="Times New Roman" pitchFamily="18" charset="0"/>
              </a:rPr>
              <a:t>Elevating Screw</a:t>
            </a:r>
            <a:endParaRPr lang="en-IN" sz="1600" b="1" kern="0" dirty="0">
              <a:solidFill>
                <a:srgbClr val="FF0000"/>
              </a:solidFill>
              <a:ea typeface="+mj-ea"/>
              <a:cs typeface="Times New Roman" pitchFamily="18" charset="0"/>
            </a:endParaRPr>
          </a:p>
        </p:txBody>
      </p:sp>
      <p:cxnSp>
        <p:nvCxnSpPr>
          <p:cNvPr id="29706" name="Straight Arrow Connector 13"/>
          <p:cNvCxnSpPr>
            <a:cxnSpLocks noChangeShapeType="1"/>
          </p:cNvCxnSpPr>
          <p:nvPr/>
        </p:nvCxnSpPr>
        <p:spPr bwMode="auto">
          <a:xfrm rot="5400000" flipH="1" flipV="1">
            <a:off x="2019300" y="1257300"/>
            <a:ext cx="914400" cy="838200"/>
          </a:xfrm>
          <a:prstGeom prst="straightConnector1">
            <a:avLst/>
          </a:prstGeom>
          <a:noFill/>
          <a:ln w="25400" algn="ctr">
            <a:solidFill>
              <a:schemeClr val="tx1"/>
            </a:solidFill>
            <a:round/>
            <a:headEnd type="none" w="sm" len="sm"/>
            <a:tailEnd type="arrow" w="med" len="med"/>
          </a:ln>
        </p:spPr>
      </p:cxnSp>
      <p:sp>
        <p:nvSpPr>
          <p:cNvPr id="15" name="Title 1"/>
          <p:cNvSpPr txBox="1">
            <a:spLocks/>
          </p:cNvSpPr>
          <p:nvPr/>
        </p:nvSpPr>
        <p:spPr bwMode="auto">
          <a:xfrm>
            <a:off x="0" y="990600"/>
            <a:ext cx="1600200" cy="381000"/>
          </a:xfrm>
          <a:prstGeom prst="rect">
            <a:avLst/>
          </a:prstGeom>
          <a:noFill/>
          <a:ln w="9525">
            <a:noFill/>
            <a:miter lim="800000"/>
            <a:headEnd/>
            <a:tailEnd/>
          </a:ln>
        </p:spPr>
        <p:txBody>
          <a:bodyPr anchor="ctr">
            <a:normAutofit fontScale="82500" lnSpcReduction="10000"/>
          </a:bodyPr>
          <a:lstStyle/>
          <a:p>
            <a:pPr>
              <a:defRPr/>
            </a:pPr>
            <a:r>
              <a:rPr lang="en-US" sz="1600" b="1" kern="0" dirty="0">
                <a:solidFill>
                  <a:srgbClr val="FF0000"/>
                </a:solidFill>
                <a:ea typeface="+mj-ea"/>
                <a:cs typeface="Times New Roman" pitchFamily="18" charset="0"/>
              </a:rPr>
              <a:t>Elevating Motor</a:t>
            </a:r>
            <a:endParaRPr lang="en-IN" sz="1600" b="1" kern="0" dirty="0">
              <a:solidFill>
                <a:srgbClr val="FF0000"/>
              </a:solidFill>
              <a:ea typeface="+mj-ea"/>
              <a:cs typeface="Times New Roman" pitchFamily="18" charset="0"/>
            </a:endParaRPr>
          </a:p>
        </p:txBody>
      </p:sp>
      <p:sp>
        <p:nvSpPr>
          <p:cNvPr id="17" name="Title 1"/>
          <p:cNvSpPr txBox="1">
            <a:spLocks/>
          </p:cNvSpPr>
          <p:nvPr/>
        </p:nvSpPr>
        <p:spPr bwMode="auto">
          <a:xfrm>
            <a:off x="6629400" y="1981200"/>
            <a:ext cx="1752600" cy="381000"/>
          </a:xfrm>
          <a:prstGeom prst="rect">
            <a:avLst/>
          </a:prstGeom>
          <a:noFill/>
          <a:ln w="9525">
            <a:noFill/>
            <a:miter lim="800000"/>
            <a:headEnd/>
            <a:tailEnd/>
          </a:ln>
        </p:spPr>
        <p:txBody>
          <a:bodyPr anchor="ctr">
            <a:normAutofit fontScale="97500"/>
          </a:bodyPr>
          <a:lstStyle/>
          <a:p>
            <a:pPr>
              <a:defRPr/>
            </a:pPr>
            <a:r>
              <a:rPr lang="en-US" sz="1600" b="1" kern="0" dirty="0">
                <a:solidFill>
                  <a:srgbClr val="FF0000"/>
                </a:solidFill>
                <a:ea typeface="+mj-ea"/>
                <a:cs typeface="Times New Roman" pitchFamily="18" charset="0"/>
              </a:rPr>
              <a:t>Guide ways</a:t>
            </a:r>
            <a:endParaRPr lang="en-IN" sz="1600" b="1" kern="0" dirty="0">
              <a:solidFill>
                <a:srgbClr val="FF0000"/>
              </a:solidFill>
              <a:ea typeface="+mj-ea"/>
              <a:cs typeface="Times New Roman" pitchFamily="18" charset="0"/>
            </a:endParaRPr>
          </a:p>
        </p:txBody>
      </p:sp>
      <p:cxnSp>
        <p:nvCxnSpPr>
          <p:cNvPr id="29709" name="Straight Arrow Connector 20"/>
          <p:cNvCxnSpPr>
            <a:cxnSpLocks noChangeShapeType="1"/>
          </p:cNvCxnSpPr>
          <p:nvPr/>
        </p:nvCxnSpPr>
        <p:spPr bwMode="auto">
          <a:xfrm flipV="1">
            <a:off x="5867400" y="2362200"/>
            <a:ext cx="1524000" cy="381000"/>
          </a:xfrm>
          <a:prstGeom prst="straightConnector1">
            <a:avLst/>
          </a:prstGeom>
          <a:noFill/>
          <a:ln w="28575" algn="ctr">
            <a:solidFill>
              <a:schemeClr val="tx1"/>
            </a:solidFill>
            <a:round/>
            <a:headEnd type="none" w="sm" len="sm"/>
            <a:tailEnd type="arrow" w="med" len="med"/>
          </a:ln>
        </p:spPr>
      </p:cxnSp>
      <p:sp>
        <p:nvSpPr>
          <p:cNvPr id="22" name="Title 1"/>
          <p:cNvSpPr txBox="1">
            <a:spLocks/>
          </p:cNvSpPr>
          <p:nvPr/>
        </p:nvSpPr>
        <p:spPr bwMode="auto">
          <a:xfrm>
            <a:off x="4953000" y="1905000"/>
            <a:ext cx="1752600" cy="381000"/>
          </a:xfrm>
          <a:prstGeom prst="rect">
            <a:avLst/>
          </a:prstGeom>
          <a:noFill/>
          <a:ln w="9525">
            <a:noFill/>
            <a:miter lim="800000"/>
            <a:headEnd/>
            <a:tailEnd/>
          </a:ln>
        </p:spPr>
        <p:txBody>
          <a:bodyPr anchor="ctr">
            <a:normAutofit fontScale="97500"/>
          </a:bodyPr>
          <a:lstStyle/>
          <a:p>
            <a:pPr>
              <a:defRPr/>
            </a:pPr>
            <a:r>
              <a:rPr lang="en-US" sz="1600" b="1" kern="0" dirty="0">
                <a:solidFill>
                  <a:srgbClr val="FF0000"/>
                </a:solidFill>
                <a:ea typeface="+mj-ea"/>
                <a:cs typeface="Times New Roman" pitchFamily="18" charset="0"/>
              </a:rPr>
              <a:t>Drill Head</a:t>
            </a:r>
            <a:endParaRPr lang="en-IN" sz="1600" b="1" kern="0" dirty="0">
              <a:solidFill>
                <a:srgbClr val="FF0000"/>
              </a:solidFill>
              <a:ea typeface="+mj-ea"/>
              <a:cs typeface="Times New Roman" pitchFamily="18" charset="0"/>
            </a:endParaRPr>
          </a:p>
        </p:txBody>
      </p:sp>
      <p:sp>
        <p:nvSpPr>
          <p:cNvPr id="24" name="Title 1"/>
          <p:cNvSpPr txBox="1">
            <a:spLocks/>
          </p:cNvSpPr>
          <p:nvPr/>
        </p:nvSpPr>
        <p:spPr bwMode="auto">
          <a:xfrm>
            <a:off x="6400800" y="3657600"/>
            <a:ext cx="457200" cy="1447800"/>
          </a:xfrm>
          <a:prstGeom prst="rect">
            <a:avLst/>
          </a:prstGeom>
          <a:noFill/>
          <a:ln w="9525">
            <a:noFill/>
            <a:miter lim="800000"/>
            <a:headEnd/>
            <a:tailEnd/>
          </a:ln>
        </p:spPr>
        <p:txBody>
          <a:bodyPr anchor="ctr">
            <a:normAutofit fontScale="97500"/>
          </a:bodyPr>
          <a:lstStyle/>
          <a:p>
            <a:pPr>
              <a:defRPr/>
            </a:pPr>
            <a:endParaRPr lang="en-IN" sz="1600" b="1" kern="0" dirty="0">
              <a:solidFill>
                <a:srgbClr val="FF0000"/>
              </a:solidFill>
              <a:ea typeface="+mj-ea"/>
              <a:cs typeface="Times New Roman" pitchFamily="18" charset="0"/>
            </a:endParaRPr>
          </a:p>
        </p:txBody>
      </p:sp>
      <p:cxnSp>
        <p:nvCxnSpPr>
          <p:cNvPr id="29712" name="Straight Arrow Connector 25"/>
          <p:cNvCxnSpPr>
            <a:cxnSpLocks noChangeShapeType="1"/>
          </p:cNvCxnSpPr>
          <p:nvPr/>
        </p:nvCxnSpPr>
        <p:spPr bwMode="auto">
          <a:xfrm rot="5400000">
            <a:off x="3467894" y="3085306"/>
            <a:ext cx="1143000" cy="1588"/>
          </a:xfrm>
          <a:prstGeom prst="straightConnector1">
            <a:avLst/>
          </a:prstGeom>
          <a:noFill/>
          <a:ln w="31750" algn="ctr">
            <a:solidFill>
              <a:srgbClr val="FF0000"/>
            </a:solidFill>
            <a:round/>
            <a:headEnd type="stealth" w="lg" len="med"/>
            <a:tailEnd type="triangle" w="med" len="med"/>
          </a:ln>
        </p:spPr>
      </p:cxnSp>
      <p:cxnSp>
        <p:nvCxnSpPr>
          <p:cNvPr id="29713" name="Curved Connector 29"/>
          <p:cNvCxnSpPr>
            <a:cxnSpLocks noChangeShapeType="1"/>
          </p:cNvCxnSpPr>
          <p:nvPr/>
        </p:nvCxnSpPr>
        <p:spPr bwMode="auto">
          <a:xfrm rot="10800000">
            <a:off x="4800600" y="2971800"/>
            <a:ext cx="1219200" cy="1588"/>
          </a:xfrm>
          <a:prstGeom prst="curvedConnector3">
            <a:avLst>
              <a:gd name="adj1" fmla="val 50000"/>
            </a:avLst>
          </a:prstGeom>
          <a:noFill/>
          <a:ln w="28575" algn="ctr">
            <a:solidFill>
              <a:srgbClr val="FF0000"/>
            </a:solidFill>
            <a:round/>
            <a:headEnd type="arrow" w="med" len="med"/>
            <a:tailEnd type="arrow" w="med" len="med"/>
          </a:ln>
        </p:spPr>
      </p:cxnSp>
      <p:sp>
        <p:nvSpPr>
          <p:cNvPr id="19" name="Title 1"/>
          <p:cNvSpPr txBox="1">
            <a:spLocks/>
          </p:cNvSpPr>
          <p:nvPr/>
        </p:nvSpPr>
        <p:spPr bwMode="auto">
          <a:xfrm>
            <a:off x="4953000" y="1066800"/>
            <a:ext cx="1600200" cy="381000"/>
          </a:xfrm>
          <a:prstGeom prst="rect">
            <a:avLst/>
          </a:prstGeom>
          <a:noFill/>
          <a:ln w="9525">
            <a:noFill/>
            <a:miter lim="800000"/>
            <a:headEnd/>
            <a:tailEnd/>
          </a:ln>
        </p:spPr>
        <p:txBody>
          <a:bodyPr anchor="ctr">
            <a:normAutofit fontScale="90000"/>
          </a:bodyPr>
          <a:lstStyle/>
          <a:p>
            <a:pPr>
              <a:defRPr/>
            </a:pPr>
            <a:r>
              <a:rPr lang="en-US" sz="1600" b="1" kern="0" dirty="0">
                <a:solidFill>
                  <a:srgbClr val="FF0000"/>
                </a:solidFill>
                <a:ea typeface="+mj-ea"/>
                <a:cs typeface="Times New Roman" pitchFamily="18" charset="0"/>
              </a:rPr>
              <a:t>Spindle Motor</a:t>
            </a:r>
            <a:endParaRPr lang="en-IN" sz="1600" b="1" kern="0" dirty="0">
              <a:solidFill>
                <a:srgbClr val="FF0000"/>
              </a:solidFill>
              <a:ea typeface="+mj-ea"/>
              <a:cs typeface="Times New Roman" pitchFamily="18" charset="0"/>
            </a:endParaRPr>
          </a:p>
        </p:txBody>
      </p:sp>
      <p:sp>
        <p:nvSpPr>
          <p:cNvPr id="20" name="Title 1"/>
          <p:cNvSpPr txBox="1">
            <a:spLocks/>
          </p:cNvSpPr>
          <p:nvPr/>
        </p:nvSpPr>
        <p:spPr bwMode="auto">
          <a:xfrm>
            <a:off x="5791200" y="3962400"/>
            <a:ext cx="3124200" cy="990600"/>
          </a:xfrm>
          <a:prstGeom prst="rect">
            <a:avLst/>
          </a:prstGeom>
          <a:noFill/>
          <a:ln w="9525">
            <a:noFill/>
            <a:miter lim="800000"/>
            <a:headEnd/>
            <a:tailEnd/>
          </a:ln>
        </p:spPr>
        <p:txBody>
          <a:bodyPr anchor="ctr">
            <a:normAutofit fontScale="45000" lnSpcReduction="20000"/>
          </a:bodyPr>
          <a:lstStyle/>
          <a:p>
            <a:pPr>
              <a:defRPr/>
            </a:pPr>
            <a:r>
              <a:rPr lang="en-US" sz="3600" b="1" kern="0" dirty="0">
                <a:solidFill>
                  <a:srgbClr val="FF0000"/>
                </a:solidFill>
                <a:ea typeface="+mj-ea"/>
                <a:cs typeface="Times New Roman" pitchFamily="18" charset="0"/>
              </a:rPr>
              <a:t>Diameter ranges from 15mm + depending upon size of hole to be drilled</a:t>
            </a:r>
            <a:endParaRPr lang="en-IN" sz="3600" b="1" kern="0" dirty="0">
              <a:solidFill>
                <a:srgbClr val="FF0000"/>
              </a:solidFill>
              <a:ea typeface="+mj-ea"/>
              <a:cs typeface="Times New Roman"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274638"/>
            <a:ext cx="6934200" cy="639762"/>
          </a:xfrm>
        </p:spPr>
        <p:txBody>
          <a:bodyPr/>
          <a:lstStyle/>
          <a:p>
            <a:r>
              <a:rPr lang="en-US" sz="3200" b="1" smtClean="0">
                <a:latin typeface="Times New Roman" pitchFamily="18" charset="0"/>
                <a:cs typeface="Times New Roman" pitchFamily="18" charset="0"/>
              </a:rPr>
              <a:t>Multi spindle drilling Machine</a:t>
            </a:r>
            <a:endParaRPr lang="en-IN" sz="3200" b="1" smtClean="0">
              <a:latin typeface="Times New Roman" pitchFamily="18" charset="0"/>
              <a:cs typeface="Times New Roman" pitchFamily="18" charset="0"/>
            </a:endParaRPr>
          </a:p>
        </p:txBody>
      </p:sp>
      <p:pic>
        <p:nvPicPr>
          <p:cNvPr id="30723" name="Picture 2" descr="C:\Users\AZHAR\Desktop\Azhar\Azhar\Multi_Spindle_Drilling_machine.87175149.jpg"/>
          <p:cNvPicPr>
            <a:picLocks noGrp="1" noChangeAspect="1" noChangeArrowheads="1"/>
          </p:cNvPicPr>
          <p:nvPr>
            <p:ph sz="quarter" idx="1"/>
          </p:nvPr>
        </p:nvPicPr>
        <p:blipFill>
          <a:blip r:embed="rId3"/>
          <a:srcRect/>
          <a:stretch>
            <a:fillRect/>
          </a:stretch>
        </p:blipFill>
        <p:spPr>
          <a:xfrm>
            <a:off x="990600" y="1003300"/>
            <a:ext cx="7467600" cy="5689600"/>
          </a:xfr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198438"/>
            <a:ext cx="6172200" cy="715962"/>
          </a:xfrm>
        </p:spPr>
        <p:txBody>
          <a:bodyPr>
            <a:normAutofit fontScale="90000"/>
          </a:bodyPr>
          <a:lstStyle/>
          <a:p>
            <a:r>
              <a:rPr lang="en-US" sz="3600" b="1" smtClean="0">
                <a:latin typeface="Times New Roman" pitchFamily="18" charset="0"/>
                <a:cs typeface="Times New Roman" pitchFamily="18" charset="0"/>
              </a:rPr>
              <a:t>Automatic Drilling Machine</a:t>
            </a:r>
            <a:endParaRPr lang="en-IN" sz="3600" b="1" smtClean="0">
              <a:latin typeface="Times New Roman" pitchFamily="18" charset="0"/>
              <a:cs typeface="Times New Roman" pitchFamily="18" charset="0"/>
            </a:endParaRPr>
          </a:p>
        </p:txBody>
      </p:sp>
      <p:pic>
        <p:nvPicPr>
          <p:cNvPr id="31747" name="Picture 2" descr="C:\Users\AZHAR\Desktop\Azhar\Azhar\Automatic-Drilling-Machine-1.jpg"/>
          <p:cNvPicPr>
            <a:picLocks noGrp="1" noChangeAspect="1" noChangeArrowheads="1"/>
          </p:cNvPicPr>
          <p:nvPr>
            <p:ph sz="quarter" idx="1"/>
          </p:nvPr>
        </p:nvPicPr>
        <p:blipFill>
          <a:blip r:embed="rId2"/>
          <a:srcRect/>
          <a:stretch>
            <a:fillRect/>
          </a:stretch>
        </p:blipFill>
        <p:spPr>
          <a:xfrm>
            <a:off x="1600200" y="838200"/>
            <a:ext cx="5943600" cy="5715000"/>
          </a:xfr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533400"/>
            <a:ext cx="3733800" cy="715963"/>
          </a:xfrm>
          <a:prstGeom prst="rect">
            <a:avLst/>
          </a:prstGeom>
        </p:spPr>
        <p:txBody>
          <a:bodyPr anchor="ctr">
            <a:normAutofit fontScale="85000" lnSpcReduction="20000"/>
          </a:bodyPr>
          <a:lstStyle/>
          <a:p>
            <a:pPr algn="ctr" eaLnBrk="1" fontAlgn="auto" hangingPunct="1">
              <a:spcAft>
                <a:spcPts val="0"/>
              </a:spcAft>
              <a:defRPr/>
            </a:pPr>
            <a:r>
              <a:rPr lang="en-US" sz="2800" b="1" dirty="0">
                <a:ea typeface="+mj-ea"/>
                <a:cs typeface="Times New Roman" pitchFamily="18" charset="0"/>
              </a:rPr>
              <a:t>Gang Drilling Machine</a:t>
            </a:r>
            <a:endParaRPr lang="en-IN" sz="2800" b="1" dirty="0">
              <a:ea typeface="+mj-ea"/>
              <a:cs typeface="Times New Roman" pitchFamily="18" charset="0"/>
            </a:endParaRPr>
          </a:p>
        </p:txBody>
      </p:sp>
      <p:pic>
        <p:nvPicPr>
          <p:cNvPr id="32771" name="Picture 4" descr="C:\Users\AZHAR\Desktop\gang.jpg"/>
          <p:cNvPicPr>
            <a:picLocks noChangeAspect="1" noChangeArrowheads="1"/>
          </p:cNvPicPr>
          <p:nvPr/>
        </p:nvPicPr>
        <p:blipFill>
          <a:blip r:embed="rId3"/>
          <a:srcRect/>
          <a:stretch>
            <a:fillRect/>
          </a:stretch>
        </p:blipFill>
        <p:spPr bwMode="auto">
          <a:xfrm>
            <a:off x="2971800" y="1219200"/>
            <a:ext cx="6096000" cy="5334000"/>
          </a:xfrm>
          <a:prstGeom prst="rect">
            <a:avLst/>
          </a:prstGeom>
          <a:noFill/>
          <a:ln w="9525">
            <a:noFill/>
            <a:miter lim="800000"/>
            <a:headEnd/>
            <a:tailEnd/>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09600" y="142875"/>
            <a:ext cx="7772400" cy="1143000"/>
          </a:xfrm>
        </p:spPr>
        <p:txBody>
          <a:bodyPr/>
          <a:lstStyle/>
          <a:p>
            <a:r>
              <a:rPr lang="en-US" dirty="0" smtClean="0"/>
              <a:t>Lathe:</a:t>
            </a:r>
            <a:endParaRPr lang="en-IN" dirty="0" smtClean="0"/>
          </a:p>
        </p:txBody>
      </p:sp>
      <p:sp>
        <p:nvSpPr>
          <p:cNvPr id="32771" name="Content Placeholder 2" descr="Rectangle: Click to edit Master text styles&#10;Second level&#10;Third level&#10;Fourth level&#10;Fifth level"/>
          <p:cNvSpPr>
            <a:spLocks noGrp="1"/>
          </p:cNvSpPr>
          <p:nvPr>
            <p:ph idx="1"/>
          </p:nvPr>
        </p:nvSpPr>
        <p:spPr>
          <a:xfrm>
            <a:off x="714375" y="1143000"/>
            <a:ext cx="8001000" cy="5472113"/>
          </a:xfrm>
        </p:spPr>
        <p:txBody>
          <a:bodyPr/>
          <a:lstStyle/>
          <a:p>
            <a:pPr algn="just">
              <a:lnSpc>
                <a:spcPct val="150000"/>
              </a:lnSpc>
            </a:pPr>
            <a:r>
              <a:rPr lang="en-US" dirty="0" smtClean="0"/>
              <a:t>A </a:t>
            </a:r>
            <a:r>
              <a:rPr lang="en-US" dirty="0" smtClean="0">
                <a:solidFill>
                  <a:srgbClr val="7030A0"/>
                </a:solidFill>
              </a:rPr>
              <a:t>lathe</a:t>
            </a:r>
            <a:r>
              <a:rPr lang="en-US" dirty="0" smtClean="0"/>
              <a:t> is a machine tool generally used to produce circular objects where a cutting tool is fed against the rotating work piece to remove excess material.</a:t>
            </a:r>
          </a:p>
          <a:p>
            <a:pPr eaLnBrk="1" hangingPunct="1">
              <a:lnSpc>
                <a:spcPct val="150000"/>
              </a:lnSpc>
            </a:pPr>
            <a:r>
              <a:rPr lang="en-US" dirty="0" smtClean="0"/>
              <a:t>Operations carried on lathe: </a:t>
            </a:r>
          </a:p>
          <a:p>
            <a:pPr lvl="1" eaLnBrk="1" hangingPunct="1">
              <a:lnSpc>
                <a:spcPct val="150000"/>
              </a:lnSpc>
            </a:pPr>
            <a:r>
              <a:rPr lang="en-US" dirty="0" smtClean="0"/>
              <a:t>Drilling </a:t>
            </a:r>
          </a:p>
          <a:p>
            <a:pPr lvl="1" eaLnBrk="1" hangingPunct="1">
              <a:lnSpc>
                <a:spcPct val="150000"/>
              </a:lnSpc>
            </a:pPr>
            <a:r>
              <a:rPr lang="en-US" dirty="0" smtClean="0"/>
              <a:t>Grinding </a:t>
            </a:r>
          </a:p>
          <a:p>
            <a:pPr lvl="1" eaLnBrk="1" hangingPunct="1">
              <a:lnSpc>
                <a:spcPct val="150000"/>
              </a:lnSpc>
            </a:pPr>
            <a:r>
              <a:rPr lang="en-US" dirty="0" smtClean="0"/>
              <a:t>Shaping </a:t>
            </a:r>
          </a:p>
          <a:p>
            <a:pPr lvl="1" eaLnBrk="1" hangingPunct="1">
              <a:lnSpc>
                <a:spcPct val="150000"/>
              </a:lnSpc>
            </a:pPr>
            <a:r>
              <a:rPr lang="en-US" dirty="0" smtClean="0"/>
              <a:t>Milling </a:t>
            </a:r>
          </a:p>
          <a:p>
            <a:pPr algn="just">
              <a:lnSpc>
                <a:spcPct val="150000"/>
              </a:lnSpc>
            </a:pPr>
            <a:endParaRPr lang="en-US" dirty="0" smtClean="0"/>
          </a:p>
          <a:p>
            <a:pPr algn="just">
              <a:lnSpc>
                <a:spcPct val="150000"/>
              </a:lnSpc>
            </a:pPr>
            <a:endParaRPr lang="en-IN" dirty="0" smtClean="0"/>
          </a:p>
        </p:txBody>
      </p:sp>
      <p:sp>
        <p:nvSpPr>
          <p:cNvPr id="4"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5</a:t>
            </a:fld>
            <a:endParaRPr lang="en-US" sz="1400" b="1" dirty="0">
              <a:solidFill>
                <a:srgbClr val="FFFFFF"/>
              </a:solidFill>
            </a:endParaRPr>
          </a:p>
        </p:txBody>
      </p:sp>
    </p:spTree>
    <p:extLst>
      <p:ext uri="{BB962C8B-B14F-4D97-AF65-F5344CB8AC3E}">
        <p14:creationId xmlns:p14="http://schemas.microsoft.com/office/powerpoint/2010/main" xmlns="" val="36120739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609600" y="142875"/>
            <a:ext cx="7772400" cy="1143000"/>
          </a:xfrm>
        </p:spPr>
        <p:txBody>
          <a:bodyPr/>
          <a:lstStyle/>
          <a:p>
            <a:r>
              <a:rPr lang="en-US" smtClean="0"/>
              <a:t>Drilling Machine Operations</a:t>
            </a:r>
            <a:endParaRPr lang="en-IN" smtClean="0"/>
          </a:p>
        </p:txBody>
      </p:sp>
      <p:sp>
        <p:nvSpPr>
          <p:cNvPr id="3" name="Content Placeholder 2" descr="Rectangle: Click to edit Master text styles&#10;Second level&#10;Third level&#10;Fourth level&#10;Fifth level"/>
          <p:cNvSpPr>
            <a:spLocks noGrp="1"/>
          </p:cNvSpPr>
          <p:nvPr>
            <p:ph idx="1"/>
          </p:nvPr>
        </p:nvSpPr>
        <p:spPr>
          <a:xfrm>
            <a:off x="785813" y="1571625"/>
            <a:ext cx="7772400" cy="4357688"/>
          </a:xfrm>
        </p:spPr>
        <p:txBody>
          <a:bodyPr>
            <a:normAutofit fontScale="92500"/>
          </a:bodyPr>
          <a:lstStyle/>
          <a:p>
            <a:pPr algn="just">
              <a:lnSpc>
                <a:spcPct val="150000"/>
              </a:lnSpc>
              <a:defRPr/>
            </a:pPr>
            <a:r>
              <a:rPr lang="en-US" sz="2600" dirty="0" smtClean="0"/>
              <a:t>A part from drilling, a number of other operations that can be performed on  a drilling machine are:</a:t>
            </a:r>
          </a:p>
          <a:p>
            <a:pPr marL="971550" lvl="1" indent="-514350" algn="just">
              <a:lnSpc>
                <a:spcPct val="150000"/>
              </a:lnSpc>
              <a:buSzPct val="80000"/>
              <a:buFont typeface="+mj-lt"/>
              <a:buAutoNum type="alphaLcPeriod"/>
              <a:defRPr/>
            </a:pPr>
            <a:r>
              <a:rPr lang="en-US" sz="2200" dirty="0" smtClean="0"/>
              <a:t>Boring</a:t>
            </a:r>
          </a:p>
          <a:p>
            <a:pPr marL="971550" lvl="1" indent="-514350" algn="just">
              <a:lnSpc>
                <a:spcPct val="150000"/>
              </a:lnSpc>
              <a:buSzPct val="80000"/>
              <a:buFont typeface="+mj-lt"/>
              <a:buAutoNum type="alphaLcPeriod"/>
              <a:defRPr/>
            </a:pPr>
            <a:r>
              <a:rPr lang="en-US" sz="2200" dirty="0" smtClean="0"/>
              <a:t>Counter boring</a:t>
            </a:r>
          </a:p>
          <a:p>
            <a:pPr marL="971550" lvl="1" indent="-514350" algn="just">
              <a:lnSpc>
                <a:spcPct val="150000"/>
              </a:lnSpc>
              <a:buSzPct val="80000"/>
              <a:buFont typeface="+mj-lt"/>
              <a:buAutoNum type="alphaLcPeriod"/>
              <a:defRPr/>
            </a:pPr>
            <a:r>
              <a:rPr lang="en-US" sz="2200" dirty="0" smtClean="0"/>
              <a:t>Counter sinking</a:t>
            </a:r>
          </a:p>
          <a:p>
            <a:pPr marL="971550" lvl="1" indent="-514350" algn="just">
              <a:lnSpc>
                <a:spcPct val="150000"/>
              </a:lnSpc>
              <a:buSzPct val="80000"/>
              <a:buFont typeface="+mj-lt"/>
              <a:buAutoNum type="alphaLcPeriod"/>
              <a:defRPr/>
            </a:pPr>
            <a:r>
              <a:rPr lang="en-US" sz="2200" dirty="0" smtClean="0"/>
              <a:t>Spot facing</a:t>
            </a:r>
          </a:p>
          <a:p>
            <a:pPr marL="971550" lvl="1" indent="-514350" algn="just">
              <a:lnSpc>
                <a:spcPct val="150000"/>
              </a:lnSpc>
              <a:buSzPct val="80000"/>
              <a:buFont typeface="+mj-lt"/>
              <a:buAutoNum type="alphaLcPeriod"/>
              <a:defRPr/>
            </a:pPr>
            <a:r>
              <a:rPr lang="en-US" sz="2200" dirty="0" smtClean="0"/>
              <a:t>Tapping</a:t>
            </a:r>
          </a:p>
          <a:p>
            <a:pPr marL="971550" lvl="1" indent="-514350" algn="just">
              <a:lnSpc>
                <a:spcPct val="150000"/>
              </a:lnSpc>
              <a:buSzPct val="80000"/>
              <a:buFont typeface="+mj-lt"/>
              <a:buAutoNum type="alphaLcPeriod"/>
              <a:defRPr/>
            </a:pPr>
            <a:r>
              <a:rPr lang="en-US" sz="2200" dirty="0" smtClean="0"/>
              <a:t>Reaming</a:t>
            </a:r>
            <a:endParaRPr lang="en-IN" sz="2200" dirty="0"/>
          </a:p>
        </p:txBody>
      </p:sp>
      <p:sp>
        <p:nvSpPr>
          <p:cNvPr id="4"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50</a:t>
            </a:fld>
            <a:endParaRPr lang="en-US" sz="1400" b="1" dirty="0">
              <a:solidFill>
                <a:srgbClr val="FFFFFF"/>
              </a:solidFill>
            </a:endParaRPr>
          </a:p>
        </p:txBody>
      </p:sp>
    </p:spTree>
    <p:extLst>
      <p:ext uri="{BB962C8B-B14F-4D97-AF65-F5344CB8AC3E}">
        <p14:creationId xmlns:p14="http://schemas.microsoft.com/office/powerpoint/2010/main" xmlns="" val="24612453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1"/>
          <p:cNvSpPr>
            <a:spLocks noGrp="1"/>
          </p:cNvSpPr>
          <p:nvPr>
            <p:ph type="title"/>
          </p:nvPr>
        </p:nvSpPr>
        <p:spPr>
          <a:xfrm>
            <a:off x="609600" y="142875"/>
            <a:ext cx="7772400" cy="1143000"/>
          </a:xfrm>
        </p:spPr>
        <p:txBody>
          <a:bodyPr/>
          <a:lstStyle/>
          <a:p>
            <a:r>
              <a:rPr lang="en-US" smtClean="0"/>
              <a:t>Boring:</a:t>
            </a:r>
            <a:endParaRPr lang="en-IN" smtClean="0"/>
          </a:p>
        </p:txBody>
      </p:sp>
      <p:sp>
        <p:nvSpPr>
          <p:cNvPr id="3" name="Content Placeholder 2" descr="Rectangle: Click to edit Master text styles&#10;Second level&#10;Third level&#10;Fourth level&#10;Fifth level"/>
          <p:cNvSpPr>
            <a:spLocks noGrp="1"/>
          </p:cNvSpPr>
          <p:nvPr>
            <p:ph idx="1"/>
          </p:nvPr>
        </p:nvSpPr>
        <p:spPr>
          <a:xfrm>
            <a:off x="838200" y="1643063"/>
            <a:ext cx="5448300" cy="4500562"/>
          </a:xfrm>
        </p:spPr>
        <p:txBody>
          <a:bodyPr>
            <a:normAutofit fontScale="92500" lnSpcReduction="20000"/>
          </a:bodyPr>
          <a:lstStyle/>
          <a:p>
            <a:pPr algn="just">
              <a:lnSpc>
                <a:spcPct val="150000"/>
              </a:lnSpc>
              <a:defRPr/>
            </a:pPr>
            <a:r>
              <a:rPr lang="en-IN" sz="2400" dirty="0" smtClean="0"/>
              <a:t>Done on a drilling machine to increase the size of an already drilled hole. </a:t>
            </a:r>
          </a:p>
          <a:p>
            <a:pPr algn="just">
              <a:lnSpc>
                <a:spcPct val="150000"/>
              </a:lnSpc>
              <a:defRPr/>
            </a:pPr>
            <a:r>
              <a:rPr lang="en-US" sz="2400" dirty="0" smtClean="0"/>
              <a:t>This method is done when</a:t>
            </a:r>
            <a:r>
              <a:rPr lang="en-IN" sz="2400" dirty="0" smtClean="0"/>
              <a:t> suitable size drill is not available.</a:t>
            </a:r>
          </a:p>
          <a:p>
            <a:pPr algn="just">
              <a:lnSpc>
                <a:spcPct val="150000"/>
              </a:lnSpc>
              <a:defRPr/>
            </a:pPr>
            <a:r>
              <a:rPr lang="en-IN" sz="2400" dirty="0" smtClean="0"/>
              <a:t> Initially a hole is drilled to the nearest size. </a:t>
            </a:r>
          </a:p>
          <a:p>
            <a:pPr algn="just">
              <a:lnSpc>
                <a:spcPct val="150000"/>
              </a:lnSpc>
              <a:defRPr/>
            </a:pPr>
            <a:r>
              <a:rPr lang="en-IN" sz="2400" dirty="0" smtClean="0"/>
              <a:t>Using a single point cutting tool, the size of the hole is increased to required size</a:t>
            </a:r>
          </a:p>
          <a:p>
            <a:pPr algn="just">
              <a:lnSpc>
                <a:spcPct val="150000"/>
              </a:lnSpc>
              <a:defRPr/>
            </a:pPr>
            <a:endParaRPr lang="en-IN" sz="2400" dirty="0"/>
          </a:p>
        </p:txBody>
      </p:sp>
      <p:pic>
        <p:nvPicPr>
          <p:cNvPr id="20485" name="Picture 6" descr="boring"/>
          <p:cNvPicPr>
            <a:picLocks noChangeAspect="1" noChangeArrowheads="1"/>
          </p:cNvPicPr>
          <p:nvPr/>
        </p:nvPicPr>
        <p:blipFill>
          <a:blip r:embed="rId2">
            <a:extLst>
              <a:ext uri="{28A0092B-C50C-407E-A947-70E740481C1C}">
                <a14:useLocalDpi xmlns:a14="http://schemas.microsoft.com/office/drawing/2010/main" xmlns="" val="0"/>
              </a:ext>
            </a:extLst>
          </a:blip>
          <a:srcRect b="31100"/>
          <a:stretch>
            <a:fillRect/>
          </a:stretch>
        </p:blipFill>
        <p:spPr bwMode="auto">
          <a:xfrm>
            <a:off x="6330950" y="2286000"/>
            <a:ext cx="2741613"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51</a:t>
            </a:fld>
            <a:endParaRPr lang="en-US" sz="1400" b="1" dirty="0">
              <a:solidFill>
                <a:srgbClr val="FFFFFF"/>
              </a:solidFill>
            </a:endParaRPr>
          </a:p>
        </p:txBody>
      </p:sp>
    </p:spTree>
    <p:extLst>
      <p:ext uri="{BB962C8B-B14F-4D97-AF65-F5344CB8AC3E}">
        <p14:creationId xmlns:p14="http://schemas.microsoft.com/office/powerpoint/2010/main" xmlns="" val="16843132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p:cNvSpPr>
          <p:nvPr>
            <p:ph type="title"/>
          </p:nvPr>
        </p:nvSpPr>
        <p:spPr>
          <a:xfrm>
            <a:off x="609600" y="142875"/>
            <a:ext cx="7772400" cy="1143000"/>
          </a:xfrm>
        </p:spPr>
        <p:txBody>
          <a:bodyPr/>
          <a:lstStyle/>
          <a:p>
            <a:r>
              <a:rPr lang="en-US" smtClean="0"/>
              <a:t>Counter Boring</a:t>
            </a:r>
            <a:endParaRPr lang="en-IN" smtClean="0"/>
          </a:p>
        </p:txBody>
      </p:sp>
      <p:sp>
        <p:nvSpPr>
          <p:cNvPr id="3" name="Content Placeholder 2" descr="Rectangle: Click to edit Master text styles&#10;Second level&#10;Third level&#10;Fourth level&#10;Fifth level"/>
          <p:cNvSpPr>
            <a:spLocks noGrp="1"/>
          </p:cNvSpPr>
          <p:nvPr>
            <p:ph idx="1"/>
          </p:nvPr>
        </p:nvSpPr>
        <p:spPr>
          <a:xfrm>
            <a:off x="714375" y="1643063"/>
            <a:ext cx="5000625" cy="4114800"/>
          </a:xfrm>
        </p:spPr>
        <p:txBody>
          <a:bodyPr>
            <a:normAutofit fontScale="85000" lnSpcReduction="10000"/>
          </a:bodyPr>
          <a:lstStyle/>
          <a:p>
            <a:pPr algn="just">
              <a:lnSpc>
                <a:spcPct val="170000"/>
              </a:lnSpc>
              <a:defRPr/>
            </a:pPr>
            <a:r>
              <a:rPr lang="en-IN" dirty="0" smtClean="0"/>
              <a:t>It is to increase the size of a hole at one end only through a small depth. </a:t>
            </a:r>
          </a:p>
          <a:p>
            <a:pPr algn="just">
              <a:lnSpc>
                <a:spcPct val="170000"/>
              </a:lnSpc>
              <a:defRPr/>
            </a:pPr>
            <a:r>
              <a:rPr lang="en-IN" dirty="0" smtClean="0"/>
              <a:t>It forms a larger sized shoulder to the existing hole.</a:t>
            </a:r>
          </a:p>
          <a:p>
            <a:pPr algn="just">
              <a:lnSpc>
                <a:spcPct val="170000"/>
              </a:lnSpc>
              <a:defRPr/>
            </a:pPr>
            <a:r>
              <a:rPr lang="en-IN" dirty="0" smtClean="0"/>
              <a:t>  The cutting tool will have a small cylindrical projection known as Pilot, which guides the tool.</a:t>
            </a:r>
            <a:endParaRPr lang="en-IN" dirty="0"/>
          </a:p>
        </p:txBody>
      </p:sp>
      <p:pic>
        <p:nvPicPr>
          <p:cNvPr id="21510" name="Picture 2" descr="H:\scan001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715000" y="1752600"/>
            <a:ext cx="3276600" cy="304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52</a:t>
            </a:fld>
            <a:endParaRPr lang="en-US" sz="1400" b="1" dirty="0">
              <a:solidFill>
                <a:srgbClr val="FFFFFF"/>
              </a:solidFill>
            </a:endParaRPr>
          </a:p>
        </p:txBody>
      </p:sp>
    </p:spTree>
    <p:extLst>
      <p:ext uri="{BB962C8B-B14F-4D97-AF65-F5344CB8AC3E}">
        <p14:creationId xmlns:p14="http://schemas.microsoft.com/office/powerpoint/2010/main" xmlns="" val="34253065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1"/>
          <p:cNvSpPr>
            <a:spLocks noGrp="1"/>
          </p:cNvSpPr>
          <p:nvPr>
            <p:ph type="title"/>
          </p:nvPr>
        </p:nvSpPr>
        <p:spPr>
          <a:xfrm>
            <a:off x="609600" y="142875"/>
            <a:ext cx="7772400" cy="1143000"/>
          </a:xfrm>
        </p:spPr>
        <p:txBody>
          <a:bodyPr/>
          <a:lstStyle/>
          <a:p>
            <a:r>
              <a:rPr lang="en-US" smtClean="0"/>
              <a:t>Counter Sinking</a:t>
            </a:r>
            <a:endParaRPr lang="en-IN" smtClean="0"/>
          </a:p>
        </p:txBody>
      </p:sp>
      <p:sp>
        <p:nvSpPr>
          <p:cNvPr id="22532" name="Content Placeholder 2" descr="Rectangle: Click to edit Master text styles&#10;Second level&#10;Third level&#10;Fourth level&#10;Fifth level"/>
          <p:cNvSpPr>
            <a:spLocks noGrp="1"/>
          </p:cNvSpPr>
          <p:nvPr>
            <p:ph idx="1"/>
          </p:nvPr>
        </p:nvSpPr>
        <p:spPr>
          <a:xfrm>
            <a:off x="714375" y="1643063"/>
            <a:ext cx="4448175" cy="4786312"/>
          </a:xfrm>
        </p:spPr>
        <p:txBody>
          <a:bodyPr/>
          <a:lstStyle/>
          <a:p>
            <a:pPr algn="just">
              <a:lnSpc>
                <a:spcPct val="150000"/>
              </a:lnSpc>
            </a:pPr>
            <a:r>
              <a:rPr lang="en-IN" smtClean="0"/>
              <a:t>It is the operation of making the end of the hole into a conical shape. </a:t>
            </a:r>
          </a:p>
        </p:txBody>
      </p:sp>
      <p:pic>
        <p:nvPicPr>
          <p:cNvPr id="22533" name="Picture 4" descr="countsink"/>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68913" y="1500188"/>
            <a:ext cx="3875087" cy="278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4" name="Content Placeholder 5" descr="559px-4FlutedCountersink.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57813" y="4714875"/>
            <a:ext cx="1857375" cy="199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5" name="Picture 8" descr="http://upload.wikimedia.org/wikipedia/commons/thumb/a/a2/Counterbore_hole_stainless_steel.jpg/220px-Counterbore_hole_stainless_steel.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00063" y="4643438"/>
            <a:ext cx="2095500" cy="181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53</a:t>
            </a:fld>
            <a:endParaRPr lang="en-US" sz="1400" b="1" dirty="0">
              <a:solidFill>
                <a:srgbClr val="FFFFFF"/>
              </a:solidFill>
            </a:endParaRPr>
          </a:p>
        </p:txBody>
      </p:sp>
    </p:spTree>
    <p:extLst>
      <p:ext uri="{BB962C8B-B14F-4D97-AF65-F5344CB8AC3E}">
        <p14:creationId xmlns:p14="http://schemas.microsoft.com/office/powerpoint/2010/main" xmlns="" val="8659327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p:cNvSpPr>
          <p:nvPr>
            <p:ph type="title"/>
          </p:nvPr>
        </p:nvSpPr>
        <p:spPr>
          <a:xfrm>
            <a:off x="609600" y="142875"/>
            <a:ext cx="7772400" cy="1143000"/>
          </a:xfrm>
        </p:spPr>
        <p:txBody>
          <a:bodyPr/>
          <a:lstStyle/>
          <a:p>
            <a:r>
              <a:rPr lang="en-US" smtClean="0"/>
              <a:t>Spot Facing:</a:t>
            </a:r>
            <a:endParaRPr lang="en-IN" smtClean="0"/>
          </a:p>
        </p:txBody>
      </p:sp>
      <p:sp>
        <p:nvSpPr>
          <p:cNvPr id="23556" name="Content Placeholder 2" descr="Rectangle: Click to edit Master text styles&#10;Second level&#10;Third level&#10;Fourth level&#10;Fifth level"/>
          <p:cNvSpPr>
            <a:spLocks noGrp="1"/>
          </p:cNvSpPr>
          <p:nvPr>
            <p:ph idx="1"/>
          </p:nvPr>
        </p:nvSpPr>
        <p:spPr>
          <a:xfrm>
            <a:off x="838200" y="1643063"/>
            <a:ext cx="4448175" cy="4114800"/>
          </a:xfrm>
        </p:spPr>
        <p:txBody>
          <a:bodyPr/>
          <a:lstStyle/>
          <a:p>
            <a:pPr algn="just">
              <a:lnSpc>
                <a:spcPct val="150000"/>
              </a:lnSpc>
            </a:pPr>
            <a:r>
              <a:rPr lang="en-US" smtClean="0"/>
              <a:t>It is a finishing operation to produce flat round surface usually around a drilled hole, </a:t>
            </a:r>
            <a:r>
              <a:rPr lang="en-US" i="1" smtClean="0">
                <a:solidFill>
                  <a:srgbClr val="FF0000"/>
                </a:solidFill>
              </a:rPr>
              <a:t>for proper seating of bolt head or nut.</a:t>
            </a:r>
          </a:p>
          <a:p>
            <a:pPr algn="just">
              <a:lnSpc>
                <a:spcPct val="150000"/>
              </a:lnSpc>
            </a:pPr>
            <a:r>
              <a:rPr lang="en-US" smtClean="0">
                <a:solidFill>
                  <a:schemeClr val="tx2"/>
                </a:solidFill>
              </a:rPr>
              <a:t>It is done using a special spot facing tool.</a:t>
            </a:r>
          </a:p>
        </p:txBody>
      </p:sp>
      <p:pic>
        <p:nvPicPr>
          <p:cNvPr id="23557" name="Content Placeholder 4" descr="Machine_Machine-Tool_Drilling-Machine_Counterboring-and-spot-facing.jpg"/>
          <p:cNvPicPr>
            <a:picLocks noChangeAspect="1"/>
          </p:cNvPicPr>
          <p:nvPr/>
        </p:nvPicPr>
        <p:blipFill>
          <a:blip r:embed="rId2">
            <a:extLst>
              <a:ext uri="{28A0092B-C50C-407E-A947-70E740481C1C}">
                <a14:useLocalDpi xmlns:a14="http://schemas.microsoft.com/office/drawing/2010/main" xmlns="" val="0"/>
              </a:ext>
            </a:extLst>
          </a:blip>
          <a:srcRect t="45284"/>
          <a:stretch>
            <a:fillRect/>
          </a:stretch>
        </p:blipFill>
        <p:spPr bwMode="auto">
          <a:xfrm>
            <a:off x="6000750" y="4214813"/>
            <a:ext cx="2593975" cy="235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8" name="Content Placeholder 4" descr="scan0013.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357813" y="1571625"/>
            <a:ext cx="3424237" cy="270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54</a:t>
            </a:fld>
            <a:endParaRPr lang="en-US" sz="1400" b="1" dirty="0">
              <a:solidFill>
                <a:srgbClr val="FFFFFF"/>
              </a:solidFill>
            </a:endParaRPr>
          </a:p>
        </p:txBody>
      </p:sp>
    </p:spTree>
    <p:extLst>
      <p:ext uri="{BB962C8B-B14F-4D97-AF65-F5344CB8AC3E}">
        <p14:creationId xmlns:p14="http://schemas.microsoft.com/office/powerpoint/2010/main" xmlns="" val="24799464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1"/>
          <p:cNvSpPr>
            <a:spLocks noGrp="1"/>
          </p:cNvSpPr>
          <p:nvPr>
            <p:ph type="title"/>
          </p:nvPr>
        </p:nvSpPr>
        <p:spPr>
          <a:xfrm>
            <a:off x="609600" y="142875"/>
            <a:ext cx="7772400" cy="1143000"/>
          </a:xfrm>
        </p:spPr>
        <p:txBody>
          <a:bodyPr/>
          <a:lstStyle/>
          <a:p>
            <a:r>
              <a:rPr lang="en-US" smtClean="0"/>
              <a:t>Tapping:</a:t>
            </a:r>
            <a:endParaRPr lang="en-IN" smtClean="0"/>
          </a:p>
        </p:txBody>
      </p:sp>
      <p:sp>
        <p:nvSpPr>
          <p:cNvPr id="24580" name="Content Placeholder 2" descr="Rectangle: Click to edit Master text styles&#10;Second level&#10;Third level&#10;Fourth level&#10;Fifth level"/>
          <p:cNvSpPr>
            <a:spLocks noGrp="1"/>
          </p:cNvSpPr>
          <p:nvPr>
            <p:ph idx="1"/>
          </p:nvPr>
        </p:nvSpPr>
        <p:spPr>
          <a:xfrm>
            <a:off x="714375" y="1643063"/>
            <a:ext cx="4448175" cy="4114800"/>
          </a:xfrm>
        </p:spPr>
        <p:txBody>
          <a:bodyPr/>
          <a:lstStyle/>
          <a:p>
            <a:pPr algn="just">
              <a:lnSpc>
                <a:spcPct val="150000"/>
              </a:lnSpc>
            </a:pPr>
            <a:r>
              <a:rPr lang="en-US" smtClean="0"/>
              <a:t>Process of cutting internal threads with a thread tool called as </a:t>
            </a:r>
            <a:r>
              <a:rPr lang="en-US" i="1" smtClean="0">
                <a:solidFill>
                  <a:srgbClr val="FF0000"/>
                </a:solidFill>
              </a:rPr>
              <a:t>tap</a:t>
            </a:r>
            <a:r>
              <a:rPr lang="en-US" smtClean="0"/>
              <a:t>.</a:t>
            </a:r>
          </a:p>
          <a:p>
            <a:pPr algn="just">
              <a:lnSpc>
                <a:spcPct val="150000"/>
              </a:lnSpc>
            </a:pPr>
            <a:r>
              <a:rPr lang="en-US" smtClean="0">
                <a:solidFill>
                  <a:srgbClr val="FF0000"/>
                </a:solidFill>
              </a:rPr>
              <a:t>Tap </a:t>
            </a:r>
            <a:r>
              <a:rPr lang="en-US" smtClean="0"/>
              <a:t>is a fluted threaded tool used for cutting internal thread.</a:t>
            </a:r>
          </a:p>
          <a:p>
            <a:pPr algn="just">
              <a:lnSpc>
                <a:spcPct val="150000"/>
              </a:lnSpc>
            </a:pPr>
            <a:r>
              <a:rPr lang="en-US" smtClean="0"/>
              <a:t>Cutting speed is very slow.</a:t>
            </a:r>
          </a:p>
        </p:txBody>
      </p:sp>
      <p:pic>
        <p:nvPicPr>
          <p:cNvPr id="24581" name="Content Placeholder 4" descr="scan0014.jpg"/>
          <p:cNvPicPr>
            <a:picLocks noChangeAspect="1"/>
          </p:cNvPicPr>
          <p:nvPr/>
        </p:nvPicPr>
        <p:blipFill>
          <a:blip r:embed="rId2">
            <a:extLst>
              <a:ext uri="{28A0092B-C50C-407E-A947-70E740481C1C}">
                <a14:useLocalDpi xmlns:a14="http://schemas.microsoft.com/office/drawing/2010/main" xmlns="" val="0"/>
              </a:ext>
            </a:extLst>
          </a:blip>
          <a:srcRect r="7883"/>
          <a:stretch>
            <a:fillRect/>
          </a:stretch>
        </p:blipFill>
        <p:spPr bwMode="auto">
          <a:xfrm rot="183951">
            <a:off x="5653088" y="155575"/>
            <a:ext cx="3203575" cy="282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2" name="Content Placeholder 9" descr="800px-ThreadingTaps.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343525" y="3143250"/>
            <a:ext cx="3729038" cy="2652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4294967295"/>
          </p:nvPr>
        </p:nvSpPr>
        <p:spPr>
          <a:xfrm>
            <a:off x="8572528" y="6336816"/>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55</a:t>
            </a:fld>
            <a:endParaRPr lang="en-US" sz="1400" b="1" dirty="0">
              <a:solidFill>
                <a:srgbClr val="FFFFFF"/>
              </a:solidFill>
            </a:endParaRPr>
          </a:p>
        </p:txBody>
      </p:sp>
    </p:spTree>
    <p:extLst>
      <p:ext uri="{BB962C8B-B14F-4D97-AF65-F5344CB8AC3E}">
        <p14:creationId xmlns:p14="http://schemas.microsoft.com/office/powerpoint/2010/main" xmlns="" val="3680763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609600" y="142875"/>
            <a:ext cx="7772400" cy="1143000"/>
          </a:xfrm>
        </p:spPr>
        <p:txBody>
          <a:bodyPr/>
          <a:lstStyle/>
          <a:p>
            <a:r>
              <a:rPr lang="en-US" smtClean="0"/>
              <a:t>Reaming:</a:t>
            </a:r>
            <a:endParaRPr lang="en-IN" smtClean="0"/>
          </a:p>
        </p:txBody>
      </p:sp>
      <p:sp>
        <p:nvSpPr>
          <p:cNvPr id="3" name="Content Placeholder 2" descr="Rectangle: Click to edit Master text styles&#10;Second level&#10;Third level&#10;Fourth level&#10;Fifth level"/>
          <p:cNvSpPr>
            <a:spLocks noGrp="1"/>
          </p:cNvSpPr>
          <p:nvPr>
            <p:ph idx="1"/>
          </p:nvPr>
        </p:nvSpPr>
        <p:spPr>
          <a:xfrm>
            <a:off x="838200" y="1643063"/>
            <a:ext cx="4090988" cy="4786312"/>
          </a:xfrm>
        </p:spPr>
        <p:txBody>
          <a:bodyPr>
            <a:normAutofit fontScale="92500" lnSpcReduction="10000"/>
          </a:bodyPr>
          <a:lstStyle/>
          <a:p>
            <a:pPr algn="just">
              <a:lnSpc>
                <a:spcPct val="150000"/>
              </a:lnSpc>
              <a:defRPr/>
            </a:pPr>
            <a:r>
              <a:rPr lang="en-US" dirty="0" smtClean="0"/>
              <a:t>It is a process of </a:t>
            </a:r>
            <a:r>
              <a:rPr lang="en-US" i="1" dirty="0" smtClean="0">
                <a:solidFill>
                  <a:srgbClr val="FF0000"/>
                </a:solidFill>
              </a:rPr>
              <a:t>smoothing</a:t>
            </a:r>
            <a:r>
              <a:rPr lang="en-US" dirty="0" smtClean="0"/>
              <a:t> the surface of drilled holes with a tool.</a:t>
            </a:r>
          </a:p>
          <a:p>
            <a:pPr algn="just">
              <a:lnSpc>
                <a:spcPct val="150000"/>
              </a:lnSpc>
              <a:defRPr/>
            </a:pPr>
            <a:r>
              <a:rPr lang="en-US" dirty="0" smtClean="0"/>
              <a:t>Tool is called as reamer.</a:t>
            </a:r>
          </a:p>
          <a:p>
            <a:pPr algn="just">
              <a:lnSpc>
                <a:spcPct val="150000"/>
              </a:lnSpc>
              <a:defRPr/>
            </a:pPr>
            <a:r>
              <a:rPr lang="en-US" dirty="0" smtClean="0"/>
              <a:t>Initially a hole is drilled slightly smaller in size.</a:t>
            </a:r>
          </a:p>
          <a:p>
            <a:pPr algn="just">
              <a:lnSpc>
                <a:spcPct val="150000"/>
              </a:lnSpc>
              <a:defRPr/>
            </a:pPr>
            <a:r>
              <a:rPr lang="en-US" dirty="0" smtClean="0"/>
              <a:t>Drill is replaced by reamer.</a:t>
            </a:r>
          </a:p>
          <a:p>
            <a:pPr algn="just">
              <a:lnSpc>
                <a:spcPct val="150000"/>
              </a:lnSpc>
              <a:defRPr/>
            </a:pPr>
            <a:r>
              <a:rPr lang="en-US" dirty="0" smtClean="0"/>
              <a:t>Speed is reduced to half that of the drilling.</a:t>
            </a:r>
          </a:p>
        </p:txBody>
      </p:sp>
      <p:pic>
        <p:nvPicPr>
          <p:cNvPr id="80900" name="Picture 5" descr="20087113343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4718529">
            <a:off x="6238081" y="4066382"/>
            <a:ext cx="1963737" cy="294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901" name="Picture 4" descr="reaming-mil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929188" y="500063"/>
            <a:ext cx="40386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56</a:t>
            </a:fld>
            <a:endParaRPr lang="en-US" sz="1400" b="1" dirty="0">
              <a:solidFill>
                <a:srgbClr val="FFFFFF"/>
              </a:solidFill>
            </a:endParaRPr>
          </a:p>
        </p:txBody>
      </p:sp>
    </p:spTree>
    <p:extLst>
      <p:ext uri="{BB962C8B-B14F-4D97-AF65-F5344CB8AC3E}">
        <p14:creationId xmlns:p14="http://schemas.microsoft.com/office/powerpoint/2010/main" xmlns="" val="2605585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7498080" cy="642918"/>
          </a:xfrm>
        </p:spPr>
        <p:txBody>
          <a:bodyPr/>
          <a:lstStyle/>
          <a:p>
            <a:r>
              <a:rPr lang="en-US" dirty="0" smtClean="0"/>
              <a:t>Introduction </a:t>
            </a:r>
            <a:endParaRPr lang="en-US" dirty="0"/>
          </a:p>
        </p:txBody>
      </p:sp>
      <p:sp>
        <p:nvSpPr>
          <p:cNvPr id="9" name="Content Placeholder 8"/>
          <p:cNvSpPr>
            <a:spLocks noGrp="1"/>
          </p:cNvSpPr>
          <p:nvPr>
            <p:ph idx="1"/>
          </p:nvPr>
        </p:nvSpPr>
        <p:spPr>
          <a:xfrm>
            <a:off x="0" y="714356"/>
            <a:ext cx="8858280" cy="1714512"/>
          </a:xfrm>
        </p:spPr>
        <p:txBody>
          <a:bodyPr>
            <a:normAutofit fontScale="85000" lnSpcReduction="10000"/>
          </a:bodyPr>
          <a:lstStyle/>
          <a:p>
            <a:pPr algn="just">
              <a:lnSpc>
                <a:spcPct val="150000"/>
              </a:lnSpc>
              <a:spcBef>
                <a:spcPts val="0"/>
              </a:spcBef>
            </a:pPr>
            <a:r>
              <a:rPr lang="en-IN" sz="2400" dirty="0" smtClean="0"/>
              <a:t>Milling is a metal cutting operation in which the work is progressively moved towards a rotating cutter for material removal process.</a:t>
            </a:r>
          </a:p>
          <a:p>
            <a:pPr algn="just">
              <a:lnSpc>
                <a:spcPct val="150000"/>
              </a:lnSpc>
              <a:spcBef>
                <a:spcPts val="0"/>
              </a:spcBef>
            </a:pPr>
            <a:r>
              <a:rPr lang="en-IN" sz="2400" dirty="0" smtClean="0"/>
              <a:t>Milling cutter is a multipoint cutting tool.</a:t>
            </a:r>
          </a:p>
        </p:txBody>
      </p:sp>
      <p:pic>
        <p:nvPicPr>
          <p:cNvPr id="5" name="Picture 4" descr="J:\Milling Cutter\Fig-345-High-Power-Face-Mill-with-High-Speed-Steel-Teeth-C.jpg"/>
          <p:cNvPicPr>
            <a:picLocks noChangeAspect="1" noChangeArrowheads="1"/>
          </p:cNvPicPr>
          <p:nvPr/>
        </p:nvPicPr>
        <p:blipFill>
          <a:blip r:embed="rId2"/>
          <a:srcRect/>
          <a:stretch>
            <a:fillRect/>
          </a:stretch>
        </p:blipFill>
        <p:spPr bwMode="auto">
          <a:xfrm>
            <a:off x="285720" y="2571744"/>
            <a:ext cx="1703221" cy="1347798"/>
          </a:xfrm>
          <a:prstGeom prst="rect">
            <a:avLst/>
          </a:prstGeom>
          <a:ln>
            <a:noFill/>
          </a:ln>
          <a:effectLst>
            <a:softEdge rad="112500"/>
          </a:effectLst>
        </p:spPr>
      </p:pic>
      <p:pic>
        <p:nvPicPr>
          <p:cNvPr id="6" name="Picture 2" descr="J:\Milling Cutter\51082c04-4444-4692-bb26-fa23bc4764a2_Milling_Cutter01.jpg"/>
          <p:cNvPicPr>
            <a:picLocks noChangeAspect="1" noChangeArrowheads="1"/>
          </p:cNvPicPr>
          <p:nvPr/>
        </p:nvPicPr>
        <p:blipFill>
          <a:blip r:embed="rId3"/>
          <a:srcRect/>
          <a:stretch>
            <a:fillRect/>
          </a:stretch>
        </p:blipFill>
        <p:spPr bwMode="auto">
          <a:xfrm>
            <a:off x="642910" y="4071942"/>
            <a:ext cx="1833260" cy="2143144"/>
          </a:xfrm>
          <a:prstGeom prst="rect">
            <a:avLst/>
          </a:prstGeom>
          <a:ln>
            <a:noFill/>
          </a:ln>
          <a:effectLst>
            <a:softEdge rad="112500"/>
          </a:effectLst>
        </p:spPr>
      </p:pic>
      <p:pic>
        <p:nvPicPr>
          <p:cNvPr id="7" name="Picture 2" descr="Image result for milling operation"/>
          <p:cNvPicPr>
            <a:picLocks noChangeAspect="1" noChangeArrowheads="1"/>
          </p:cNvPicPr>
          <p:nvPr/>
        </p:nvPicPr>
        <p:blipFill>
          <a:blip r:embed="rId4" cstate="print"/>
          <a:srcRect/>
          <a:stretch>
            <a:fillRect/>
          </a:stretch>
        </p:blipFill>
        <p:spPr bwMode="auto">
          <a:xfrm>
            <a:off x="3286116" y="2428868"/>
            <a:ext cx="4143404" cy="3350410"/>
          </a:xfrm>
          <a:prstGeom prst="rect">
            <a:avLst/>
          </a:prstGeom>
          <a:noFill/>
        </p:spPr>
      </p:pic>
      <p:sp>
        <p:nvSpPr>
          <p:cNvPr id="8" name="Slide Number Placeholder 3"/>
          <p:cNvSpPr>
            <a:spLocks noGrp="1"/>
          </p:cNvSpPr>
          <p:nvPr>
            <p:ph type="sldNum" sz="quarter" idx="4294967295"/>
          </p:nvPr>
        </p:nvSpPr>
        <p:spPr>
          <a:xfrm>
            <a:off x="8572528" y="6336816"/>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57</a:t>
            </a:fld>
            <a:endParaRPr lang="en-US" sz="1400" b="1" dirty="0">
              <a:solidFill>
                <a:srgbClr val="FFFFFF"/>
              </a:solidFill>
            </a:endParaRPr>
          </a:p>
        </p:txBody>
      </p:sp>
    </p:spTree>
    <p:extLst>
      <p:ext uri="{BB962C8B-B14F-4D97-AF65-F5344CB8AC3E}">
        <p14:creationId xmlns:p14="http://schemas.microsoft.com/office/powerpoint/2010/main" xmlns="" val="418966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19200" y="0"/>
            <a:ext cx="7498080" cy="1143000"/>
          </a:xfrm>
        </p:spPr>
        <p:txBody>
          <a:bodyPr/>
          <a:lstStyle/>
          <a:p>
            <a:r>
              <a:rPr lang="en-US" dirty="0" smtClean="0"/>
              <a:t>Milling machine</a:t>
            </a:r>
            <a:endParaRPr lang="en-US" dirty="0"/>
          </a:p>
        </p:txBody>
      </p:sp>
      <p:sp>
        <p:nvSpPr>
          <p:cNvPr id="7" name="Content Placeholder 6"/>
          <p:cNvSpPr>
            <a:spLocks noGrp="1"/>
          </p:cNvSpPr>
          <p:nvPr>
            <p:ph idx="1"/>
          </p:nvPr>
        </p:nvSpPr>
        <p:spPr>
          <a:xfrm>
            <a:off x="304800" y="1143000"/>
            <a:ext cx="8410604" cy="5410200"/>
          </a:xfrm>
        </p:spPr>
        <p:txBody>
          <a:bodyPr>
            <a:normAutofit/>
          </a:bodyPr>
          <a:lstStyle/>
          <a:p>
            <a:pPr algn="just">
              <a:lnSpc>
                <a:spcPct val="120000"/>
              </a:lnSpc>
              <a:spcAft>
                <a:spcPts val="600"/>
              </a:spcAft>
            </a:pPr>
            <a:r>
              <a:rPr lang="en-IN" dirty="0" smtClean="0"/>
              <a:t>A milling machine is a power operated machine tool in which the work piece is mounted on moving table and is machined to various shapes when moved under a slow revolving cutter.  </a:t>
            </a:r>
          </a:p>
          <a:p>
            <a:pPr algn="just">
              <a:lnSpc>
                <a:spcPct val="120000"/>
              </a:lnSpc>
              <a:spcAft>
                <a:spcPts val="600"/>
              </a:spcAft>
            </a:pPr>
            <a:r>
              <a:rPr lang="en-IN" dirty="0" smtClean="0"/>
              <a:t>Work piece is fed against a milling cutter.</a:t>
            </a:r>
          </a:p>
          <a:p>
            <a:pPr algn="just">
              <a:lnSpc>
                <a:spcPct val="120000"/>
              </a:lnSpc>
              <a:spcAft>
                <a:spcPts val="600"/>
              </a:spcAft>
            </a:pPr>
            <a:r>
              <a:rPr lang="en-US" dirty="0" smtClean="0"/>
              <a:t>Metal is removed in the form of chips by using a rotating multiple teeth milling cutter.</a:t>
            </a:r>
          </a:p>
          <a:p>
            <a:pPr algn="just">
              <a:lnSpc>
                <a:spcPct val="120000"/>
              </a:lnSpc>
              <a:spcAft>
                <a:spcPts val="600"/>
              </a:spcAft>
            </a:pPr>
            <a:r>
              <a:rPr lang="en-US" dirty="0" smtClean="0"/>
              <a:t>Milling process is used for producing flat, helical surfaces for gears etc.</a:t>
            </a:r>
          </a:p>
          <a:p>
            <a:pPr algn="just">
              <a:lnSpc>
                <a:spcPct val="120000"/>
              </a:lnSpc>
              <a:spcAft>
                <a:spcPts val="600"/>
              </a:spcAft>
            </a:pPr>
            <a:endParaRPr lang="en-US" dirty="0" smtClean="0"/>
          </a:p>
          <a:p>
            <a:pPr algn="just">
              <a:lnSpc>
                <a:spcPct val="120000"/>
              </a:lnSpc>
              <a:spcAft>
                <a:spcPts val="600"/>
              </a:spcAft>
            </a:pPr>
            <a:endParaRPr lang="en-IN" dirty="0" smtClean="0"/>
          </a:p>
        </p:txBody>
      </p:sp>
      <p:sp>
        <p:nvSpPr>
          <p:cNvPr id="4"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58</a:t>
            </a:fld>
            <a:endParaRPr lang="en-US" sz="1400" b="1" dirty="0">
              <a:solidFill>
                <a:srgbClr val="FFFFFF"/>
              </a:solidFill>
            </a:endParaRPr>
          </a:p>
        </p:txBody>
      </p:sp>
    </p:spTree>
    <p:extLst>
      <p:ext uri="{BB962C8B-B14F-4D97-AF65-F5344CB8AC3E}">
        <p14:creationId xmlns:p14="http://schemas.microsoft.com/office/powerpoint/2010/main" xmlns="" val="35770171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54032"/>
          </a:xfrm>
        </p:spPr>
        <p:txBody>
          <a:bodyPr/>
          <a:lstStyle/>
          <a:p>
            <a:r>
              <a:rPr lang="en-US" dirty="0" smtClean="0"/>
              <a:t>Principle of milling</a:t>
            </a:r>
            <a:endParaRPr lang="en-IN" dirty="0"/>
          </a:p>
        </p:txBody>
      </p:sp>
      <p:sp>
        <p:nvSpPr>
          <p:cNvPr id="3" name="Content Placeholder 2"/>
          <p:cNvSpPr>
            <a:spLocks noGrp="1"/>
          </p:cNvSpPr>
          <p:nvPr>
            <p:ph idx="1"/>
          </p:nvPr>
        </p:nvSpPr>
        <p:spPr>
          <a:xfrm>
            <a:off x="214282" y="1428736"/>
            <a:ext cx="8429684" cy="4000528"/>
          </a:xfrm>
        </p:spPr>
        <p:txBody>
          <a:bodyPr>
            <a:normAutofit fontScale="92500" lnSpcReduction="20000"/>
          </a:bodyPr>
          <a:lstStyle/>
          <a:p>
            <a:pPr algn="just">
              <a:lnSpc>
                <a:spcPct val="150000"/>
              </a:lnSpc>
            </a:pPr>
            <a:r>
              <a:rPr lang="en-IN" sz="2800" dirty="0" smtClean="0"/>
              <a:t>The workpiece is mounted on the table can be fed either in the direction opposite to that of rotating cutter or in the same direction of the cutter.</a:t>
            </a:r>
          </a:p>
          <a:p>
            <a:pPr algn="just">
              <a:lnSpc>
                <a:spcPct val="150000"/>
              </a:lnSpc>
              <a:buNone/>
            </a:pPr>
            <a:endParaRPr lang="en-IN" sz="2800" dirty="0" smtClean="0"/>
          </a:p>
          <a:p>
            <a:pPr algn="just">
              <a:lnSpc>
                <a:spcPct val="150000"/>
              </a:lnSpc>
            </a:pPr>
            <a:r>
              <a:rPr lang="en-IN" sz="2800" dirty="0" smtClean="0"/>
              <a:t>Classification</a:t>
            </a:r>
          </a:p>
          <a:p>
            <a:pPr marL="916686" lvl="1" indent="-514350" algn="just">
              <a:lnSpc>
                <a:spcPct val="150000"/>
              </a:lnSpc>
              <a:buFont typeface="+mj-lt"/>
              <a:buAutoNum type="romanLcPeriod"/>
            </a:pPr>
            <a:r>
              <a:rPr lang="en-IN" sz="2400" dirty="0" smtClean="0"/>
              <a:t>Conventional or up milling.</a:t>
            </a:r>
          </a:p>
          <a:p>
            <a:pPr marL="916686" lvl="1" indent="-514350" algn="just">
              <a:lnSpc>
                <a:spcPct val="150000"/>
              </a:lnSpc>
              <a:buFont typeface="+mj-lt"/>
              <a:buAutoNum type="romanLcPeriod"/>
            </a:pPr>
            <a:r>
              <a:rPr lang="en-IN" sz="2400" dirty="0" smtClean="0"/>
              <a:t>Climb or down milling.</a:t>
            </a:r>
            <a:endParaRPr lang="en-IN" sz="2400" dirty="0"/>
          </a:p>
        </p:txBody>
      </p:sp>
      <p:sp>
        <p:nvSpPr>
          <p:cNvPr id="4"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59</a:t>
            </a:fld>
            <a:endParaRPr lang="en-US" sz="1400" b="1" dirty="0">
              <a:solidFill>
                <a:srgbClr val="FFFFFF"/>
              </a:solidFill>
            </a:endParaRPr>
          </a:p>
        </p:txBody>
      </p:sp>
    </p:spTree>
    <p:extLst>
      <p:ext uri="{BB962C8B-B14F-4D97-AF65-F5344CB8AC3E}">
        <p14:creationId xmlns:p14="http://schemas.microsoft.com/office/powerpoint/2010/main" xmlns="" val="4174524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457200"/>
            <a:ext cx="6858000" cy="457200"/>
          </a:xfrm>
          <a:prstGeom prst="rect">
            <a:avLst/>
          </a:prstGeom>
          <a:noFill/>
          <a:ln w="9525">
            <a:noFill/>
            <a:miter lim="800000"/>
            <a:headEnd/>
            <a:tailEnd/>
          </a:ln>
        </p:spPr>
        <p:txBody>
          <a:bodyPr anchor="ctr"/>
          <a:lstStyle/>
          <a:p>
            <a:pPr>
              <a:defRPr/>
            </a:pPr>
            <a:r>
              <a:rPr lang="en-US" sz="2800" b="1" kern="0" dirty="0">
                <a:latin typeface="+mj-lt"/>
                <a:ea typeface="+mj-ea"/>
                <a:cs typeface="+mj-cs"/>
              </a:rPr>
              <a:t>What is Lathe……?</a:t>
            </a:r>
            <a:endParaRPr lang="en-IN" sz="2800" b="1" kern="0" dirty="0">
              <a:latin typeface="+mj-lt"/>
              <a:ea typeface="+mj-ea"/>
              <a:cs typeface="+mj-cs"/>
            </a:endParaRPr>
          </a:p>
        </p:txBody>
      </p:sp>
      <p:sp>
        <p:nvSpPr>
          <p:cNvPr id="5123" name="Content Placeholder 5"/>
          <p:cNvSpPr>
            <a:spLocks noGrp="1"/>
          </p:cNvSpPr>
          <p:nvPr>
            <p:ph idx="1"/>
          </p:nvPr>
        </p:nvSpPr>
        <p:spPr>
          <a:xfrm>
            <a:off x="304800" y="1066800"/>
            <a:ext cx="8686800" cy="1066800"/>
          </a:xfrm>
        </p:spPr>
        <p:txBody>
          <a:bodyPr/>
          <a:lstStyle/>
          <a:p>
            <a:pPr algn="just">
              <a:spcBef>
                <a:spcPct val="0"/>
              </a:spcBef>
              <a:buFont typeface="Wingdings" pitchFamily="2" charset="2"/>
              <a:buNone/>
            </a:pPr>
            <a:r>
              <a:rPr lang="en-US" sz="2400" dirty="0" smtClean="0">
                <a:solidFill>
                  <a:srgbClr val="0070C0"/>
                </a:solidFill>
                <a:latin typeface="Times New Roman" pitchFamily="18" charset="0"/>
                <a:cs typeface="Times New Roman" pitchFamily="18" charset="0"/>
              </a:rPr>
              <a:t>Lathe-  </a:t>
            </a:r>
            <a:r>
              <a:rPr lang="en-US" sz="2400" dirty="0" smtClean="0">
                <a:latin typeface="Times New Roman" pitchFamily="18" charset="0"/>
                <a:cs typeface="Times New Roman" pitchFamily="18" charset="0"/>
              </a:rPr>
              <a:t>A machine tool used to remove excess material by forcing a cutting tool against a rotating work piece</a:t>
            </a:r>
            <a:r>
              <a:rPr lang="en-US" dirty="0" smtClean="0">
                <a:latin typeface="Times New Roman" pitchFamily="18" charset="0"/>
                <a:cs typeface="Times New Roman" pitchFamily="18" charset="0"/>
              </a:rPr>
              <a:t>.</a:t>
            </a:r>
            <a:endParaRPr lang="en-US" dirty="0" smtClean="0"/>
          </a:p>
        </p:txBody>
      </p:sp>
      <p:pic>
        <p:nvPicPr>
          <p:cNvPr id="5124" name="Picture 7" descr="http://www.sinotechmotors.com/products/archived/images/secondaryProcess/turning2.jpg"/>
          <p:cNvPicPr>
            <a:picLocks noChangeAspect="1" noChangeArrowheads="1"/>
          </p:cNvPicPr>
          <p:nvPr/>
        </p:nvPicPr>
        <p:blipFill>
          <a:blip r:embed="rId3"/>
          <a:srcRect/>
          <a:stretch>
            <a:fillRect/>
          </a:stretch>
        </p:blipFill>
        <p:spPr bwMode="auto">
          <a:xfrm>
            <a:off x="0" y="2357430"/>
            <a:ext cx="4419600" cy="3048000"/>
          </a:xfrm>
          <a:prstGeom prst="rect">
            <a:avLst/>
          </a:prstGeom>
          <a:noFill/>
          <a:ln w="9525">
            <a:noFill/>
            <a:miter lim="800000"/>
            <a:headEnd/>
            <a:tailEnd/>
          </a:ln>
        </p:spPr>
      </p:pic>
      <p:sp>
        <p:nvSpPr>
          <p:cNvPr id="9" name="Content Placeholder 5"/>
          <p:cNvSpPr txBox="1">
            <a:spLocks/>
          </p:cNvSpPr>
          <p:nvPr/>
        </p:nvSpPr>
        <p:spPr bwMode="auto">
          <a:xfrm>
            <a:off x="3857620" y="2214554"/>
            <a:ext cx="4714908" cy="3643338"/>
          </a:xfrm>
          <a:prstGeom prst="rect">
            <a:avLst/>
          </a:prstGeom>
          <a:noFill/>
          <a:ln w="9525">
            <a:noFill/>
            <a:miter lim="800000"/>
            <a:headEnd/>
            <a:tailEnd/>
          </a:ln>
        </p:spPr>
        <p:txBody>
          <a:bodyPr>
            <a:normAutofit/>
          </a:bodyPr>
          <a:lstStyle/>
          <a:p>
            <a:pPr marL="342900" indent="-342900" algn="just">
              <a:spcBef>
                <a:spcPts val="0"/>
              </a:spcBef>
              <a:buClr>
                <a:schemeClr val="bg2"/>
              </a:buClr>
              <a:buSzPct val="75000"/>
              <a:buFont typeface="Wingdings" pitchFamily="2" charset="2"/>
              <a:buNone/>
              <a:defRPr/>
            </a:pPr>
            <a:r>
              <a:rPr lang="en-US" sz="2000" kern="0" dirty="0">
                <a:solidFill>
                  <a:srgbClr val="FF0000"/>
                </a:solidFill>
                <a:cs typeface="Times New Roman" pitchFamily="18" charset="0"/>
              </a:rPr>
              <a:t>Principal</a:t>
            </a:r>
            <a:r>
              <a:rPr lang="en-US" sz="2000" kern="0" dirty="0">
                <a:cs typeface="Times New Roman" pitchFamily="18" charset="0"/>
              </a:rPr>
              <a:t>- A Cutting tool can remove material when moved against a rotating work piece….</a:t>
            </a:r>
          </a:p>
          <a:p>
            <a:pPr marL="342900" indent="-342900" algn="just">
              <a:spcBef>
                <a:spcPts val="0"/>
              </a:spcBef>
              <a:buClr>
                <a:schemeClr val="bg2"/>
              </a:buClr>
              <a:buSzPct val="75000"/>
              <a:buFont typeface="Wingdings" pitchFamily="2" charset="2"/>
              <a:buNone/>
              <a:defRPr/>
            </a:pPr>
            <a:endParaRPr lang="en-US" sz="2000" kern="0" dirty="0" smtClean="0">
              <a:cs typeface="Times New Roman" pitchFamily="18" charset="0"/>
            </a:endParaRPr>
          </a:p>
          <a:p>
            <a:pPr marL="342900" indent="-342900" algn="just">
              <a:spcBef>
                <a:spcPts val="0"/>
              </a:spcBef>
              <a:buClr>
                <a:schemeClr val="bg2"/>
              </a:buClr>
              <a:buSzPct val="75000"/>
              <a:buFont typeface="Wingdings" pitchFamily="2" charset="2"/>
              <a:buNone/>
              <a:defRPr/>
            </a:pPr>
            <a:endParaRPr lang="en-US" sz="2000" kern="0" dirty="0" smtClean="0">
              <a:cs typeface="Times New Roman" pitchFamily="18" charset="0"/>
            </a:endParaRPr>
          </a:p>
          <a:p>
            <a:pPr marL="342900" indent="-342900" algn="just">
              <a:spcBef>
                <a:spcPts val="0"/>
              </a:spcBef>
              <a:buClr>
                <a:schemeClr val="bg2"/>
              </a:buClr>
              <a:buSzPct val="75000"/>
              <a:buFont typeface="Wingdings" pitchFamily="2" charset="2"/>
              <a:buNone/>
              <a:defRPr/>
            </a:pPr>
            <a:endParaRPr lang="en-US" sz="2000" kern="0" dirty="0" smtClean="0">
              <a:cs typeface="Times New Roman" pitchFamily="18" charset="0"/>
            </a:endParaRPr>
          </a:p>
          <a:p>
            <a:pPr marL="342900" indent="-342900" algn="just">
              <a:spcBef>
                <a:spcPts val="0"/>
              </a:spcBef>
              <a:buClr>
                <a:schemeClr val="bg2"/>
              </a:buClr>
              <a:buSzPct val="75000"/>
              <a:buFont typeface="Wingdings" pitchFamily="2" charset="2"/>
              <a:buNone/>
              <a:defRPr/>
            </a:pPr>
            <a:r>
              <a:rPr lang="en-US" sz="2000" kern="0" dirty="0" smtClean="0">
                <a:cs typeface="Times New Roman" pitchFamily="18" charset="0"/>
              </a:rPr>
              <a:t>Material </a:t>
            </a:r>
            <a:r>
              <a:rPr lang="en-US" sz="2000" kern="0" dirty="0">
                <a:cs typeface="Times New Roman" pitchFamily="18" charset="0"/>
              </a:rPr>
              <a:t>is removed from the W/p in </a:t>
            </a:r>
            <a:r>
              <a:rPr lang="en-US" sz="2000" kern="0" dirty="0" smtClean="0">
                <a:cs typeface="Times New Roman" pitchFamily="18" charset="0"/>
              </a:rPr>
              <a:t>the form </a:t>
            </a:r>
            <a:r>
              <a:rPr lang="en-US" sz="2000" kern="0" dirty="0">
                <a:cs typeface="Times New Roman" pitchFamily="18" charset="0"/>
              </a:rPr>
              <a:t>of Chips, and surface produced depend upon the movement of the tool</a:t>
            </a:r>
          </a:p>
        </p:txBody>
      </p:sp>
      <p:sp>
        <p:nvSpPr>
          <p:cNvPr id="6"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6</a:t>
            </a:fld>
            <a:endParaRPr lang="en-US" sz="1400" b="1" dirty="0">
              <a:solidFill>
                <a:srgbClr val="FFFFFF"/>
              </a:solidFill>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IN" dirty="0"/>
          </a:p>
        </p:txBody>
      </p:sp>
      <p:sp>
        <p:nvSpPr>
          <p:cNvPr id="3" name="Content Placeholder 2"/>
          <p:cNvSpPr>
            <a:spLocks noGrp="1"/>
          </p:cNvSpPr>
          <p:nvPr>
            <p:ph idx="1"/>
          </p:nvPr>
        </p:nvSpPr>
        <p:spPr>
          <a:xfrm>
            <a:off x="1219200" y="1447800"/>
            <a:ext cx="7696200" cy="4800600"/>
          </a:xfrm>
        </p:spPr>
        <p:txBody>
          <a:bodyPr>
            <a:normAutofit/>
          </a:bodyPr>
          <a:lstStyle/>
          <a:p>
            <a:pPr marL="88900" indent="-6350" algn="just">
              <a:buNone/>
              <a:defRPr/>
            </a:pPr>
            <a:r>
              <a:rPr lang="en-US" sz="2800" dirty="0" smtClean="0">
                <a:latin typeface="Times New Roman" pitchFamily="18" charset="0"/>
                <a:cs typeface="Times New Roman" pitchFamily="18" charset="0"/>
              </a:rPr>
              <a:t>Milling machine can be broadly classified into:</a:t>
            </a:r>
          </a:p>
          <a:p>
            <a:pPr marL="457200" indent="-457200" algn="just">
              <a:lnSpc>
                <a:spcPct val="150000"/>
              </a:lnSpc>
              <a:buClrTx/>
              <a:buFont typeface="+mj-lt"/>
              <a:buAutoNum type="arabicPeriod"/>
              <a:defRPr/>
            </a:pPr>
            <a:r>
              <a:rPr lang="en-US" sz="2800" dirty="0" smtClean="0">
                <a:latin typeface="Times New Roman" pitchFamily="18" charset="0"/>
                <a:cs typeface="Times New Roman" pitchFamily="18" charset="0"/>
              </a:rPr>
              <a:t>Plain or horizontal type of milling machine</a:t>
            </a:r>
          </a:p>
          <a:p>
            <a:pPr marL="457200" indent="-457200" algn="just">
              <a:lnSpc>
                <a:spcPct val="150000"/>
              </a:lnSpc>
              <a:buClrTx/>
              <a:buFont typeface="+mj-lt"/>
              <a:buAutoNum type="arabicPeriod"/>
              <a:defRPr/>
            </a:pPr>
            <a:r>
              <a:rPr lang="en-US" sz="2800" dirty="0" smtClean="0">
                <a:latin typeface="Times New Roman" pitchFamily="18" charset="0"/>
                <a:cs typeface="Times New Roman" pitchFamily="18" charset="0"/>
              </a:rPr>
              <a:t>Vertical milling machine</a:t>
            </a:r>
          </a:p>
          <a:p>
            <a:pPr marL="457200" indent="-457200" algn="just">
              <a:lnSpc>
                <a:spcPct val="150000"/>
              </a:lnSpc>
              <a:buClrTx/>
              <a:buFont typeface="+mj-lt"/>
              <a:buAutoNum type="arabicPeriod"/>
              <a:defRPr/>
            </a:pPr>
            <a:r>
              <a:rPr lang="en-US" sz="2800" dirty="0" smtClean="0">
                <a:latin typeface="Times New Roman" pitchFamily="18" charset="0"/>
                <a:cs typeface="Times New Roman" pitchFamily="18" charset="0"/>
              </a:rPr>
              <a:t>Universal milling machine</a:t>
            </a:r>
          </a:p>
          <a:p>
            <a:pPr marL="457200" indent="-457200" algn="just">
              <a:lnSpc>
                <a:spcPct val="150000"/>
              </a:lnSpc>
              <a:buClrTx/>
              <a:buFont typeface="+mj-lt"/>
              <a:buAutoNum type="arabicPeriod"/>
              <a:defRPr/>
            </a:pPr>
            <a:r>
              <a:rPr lang="en-US" sz="2800" dirty="0" smtClean="0">
                <a:latin typeface="Times New Roman" pitchFamily="18" charset="0"/>
                <a:cs typeface="Times New Roman" pitchFamily="18" charset="0"/>
              </a:rPr>
              <a:t>Planer type milling machine</a:t>
            </a:r>
          </a:p>
          <a:p>
            <a:pPr marL="457200" indent="-457200" algn="just">
              <a:lnSpc>
                <a:spcPct val="150000"/>
              </a:lnSpc>
              <a:buClrTx/>
              <a:buFont typeface="+mj-lt"/>
              <a:buAutoNum type="arabicPeriod"/>
              <a:defRPr/>
            </a:pPr>
            <a:r>
              <a:rPr lang="en-US" sz="2800" dirty="0" smtClean="0">
                <a:latin typeface="Times New Roman" pitchFamily="18" charset="0"/>
                <a:cs typeface="Times New Roman" pitchFamily="18" charset="0"/>
              </a:rPr>
              <a:t>Profile cutting milling machine</a:t>
            </a:r>
          </a:p>
          <a:p>
            <a:pPr algn="just">
              <a:buClrTx/>
              <a:buNone/>
            </a:pPr>
            <a:endParaRPr lang="en-IN" sz="2800" dirty="0"/>
          </a:p>
        </p:txBody>
      </p:sp>
      <p:sp>
        <p:nvSpPr>
          <p:cNvPr id="4"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60</a:t>
            </a:fld>
            <a:endParaRPr lang="en-US" sz="1400" b="1" dirty="0">
              <a:solidFill>
                <a:srgbClr val="FFFFFF"/>
              </a:solidFill>
            </a:endParaRPr>
          </a:p>
        </p:txBody>
      </p:sp>
    </p:spTree>
    <p:extLst>
      <p:ext uri="{BB962C8B-B14F-4D97-AF65-F5344CB8AC3E}">
        <p14:creationId xmlns:p14="http://schemas.microsoft.com/office/powerpoint/2010/main" xmlns="" val="1437721294"/>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61</a:t>
            </a:fld>
            <a:endParaRPr lang="en-US"/>
          </a:p>
        </p:txBody>
      </p:sp>
      <p:pic>
        <p:nvPicPr>
          <p:cNvPr id="37890" name="Picture 2"/>
          <p:cNvPicPr>
            <a:picLocks noChangeAspect="1" noChangeArrowheads="1"/>
          </p:cNvPicPr>
          <p:nvPr/>
        </p:nvPicPr>
        <p:blipFill>
          <a:blip r:embed="rId3" cstate="print">
            <a:clrChange>
              <a:clrFrom>
                <a:srgbClr val="FFFFFB"/>
              </a:clrFrom>
              <a:clrTo>
                <a:srgbClr val="FFFFFB">
                  <a:alpha val="0"/>
                </a:srgbClr>
              </a:clrTo>
            </a:clrChange>
          </a:blip>
          <a:srcRect/>
          <a:stretch>
            <a:fillRect/>
          </a:stretch>
        </p:blipFill>
        <p:spPr bwMode="auto">
          <a:xfrm rot="10800000">
            <a:off x="-2" y="838199"/>
            <a:ext cx="8858281" cy="3903947"/>
          </a:xfrm>
          <a:prstGeom prst="rect">
            <a:avLst/>
          </a:prstGeom>
          <a:noFill/>
          <a:ln w="9525">
            <a:noFill/>
            <a:miter lim="800000"/>
            <a:headEnd/>
            <a:tailEnd/>
          </a:ln>
          <a:effectLst/>
        </p:spPr>
      </p:pic>
      <p:sp>
        <p:nvSpPr>
          <p:cNvPr id="4" name="TextBox 3"/>
          <p:cNvSpPr txBox="1"/>
          <p:nvPr/>
        </p:nvSpPr>
        <p:spPr>
          <a:xfrm>
            <a:off x="0" y="5486400"/>
            <a:ext cx="9144000" cy="707886"/>
          </a:xfrm>
          <a:prstGeom prst="rect">
            <a:avLst/>
          </a:prstGeom>
          <a:noFill/>
        </p:spPr>
        <p:txBody>
          <a:bodyPr wrap="square" rtlCol="0">
            <a:spAutoFit/>
          </a:bodyPr>
          <a:lstStyle/>
          <a:p>
            <a:r>
              <a:rPr lang="en-IN" sz="2000" b="1" dirty="0" smtClean="0"/>
              <a:t>The work piece mounted on the table can be fed either in the direction opposite to that of rotating cutter or in the same direction of that of cutter.</a:t>
            </a:r>
            <a:endParaRPr lang="en-IN" sz="2000" b="1" dirty="0"/>
          </a:p>
        </p:txBody>
      </p:sp>
      <p:sp>
        <p:nvSpPr>
          <p:cNvPr id="5" name="TextBox 4"/>
          <p:cNvSpPr txBox="1"/>
          <p:nvPr/>
        </p:nvSpPr>
        <p:spPr>
          <a:xfrm>
            <a:off x="285720" y="285728"/>
            <a:ext cx="2743200" cy="461665"/>
          </a:xfrm>
          <a:prstGeom prst="rect">
            <a:avLst/>
          </a:prstGeom>
          <a:noFill/>
        </p:spPr>
        <p:txBody>
          <a:bodyPr wrap="square" rtlCol="0">
            <a:spAutoFit/>
          </a:bodyPr>
          <a:lstStyle/>
          <a:p>
            <a:pPr algn="r"/>
            <a:r>
              <a:rPr lang="en-IN" sz="2400" b="1" i="1" dirty="0" smtClean="0"/>
              <a:t>Milling </a:t>
            </a:r>
            <a:endParaRPr lang="en-IN" sz="2400" b="1" i="1" dirty="0"/>
          </a:p>
        </p:txBody>
      </p:sp>
      <p:sp>
        <p:nvSpPr>
          <p:cNvPr id="6" name="TextBox 5"/>
          <p:cNvSpPr txBox="1"/>
          <p:nvPr/>
        </p:nvSpPr>
        <p:spPr>
          <a:xfrm>
            <a:off x="1676400" y="4800600"/>
            <a:ext cx="2324096" cy="400110"/>
          </a:xfrm>
          <a:prstGeom prst="rect">
            <a:avLst/>
          </a:prstGeom>
          <a:noFill/>
        </p:spPr>
        <p:txBody>
          <a:bodyPr wrap="square" rtlCol="0">
            <a:spAutoFit/>
          </a:bodyPr>
          <a:lstStyle/>
          <a:p>
            <a:pPr algn="ctr"/>
            <a:r>
              <a:rPr lang="en-IN" sz="2000" b="1" i="1" dirty="0" smtClean="0">
                <a:solidFill>
                  <a:schemeClr val="tx2">
                    <a:lumMod val="50000"/>
                  </a:schemeClr>
                </a:solidFill>
              </a:rPr>
              <a:t>Up Milling </a:t>
            </a:r>
            <a:endParaRPr lang="en-IN" sz="2000" b="1" i="1" dirty="0">
              <a:solidFill>
                <a:schemeClr val="tx2">
                  <a:lumMod val="50000"/>
                </a:schemeClr>
              </a:solidFill>
            </a:endParaRPr>
          </a:p>
        </p:txBody>
      </p:sp>
      <p:sp>
        <p:nvSpPr>
          <p:cNvPr id="7" name="TextBox 6"/>
          <p:cNvSpPr txBox="1"/>
          <p:nvPr/>
        </p:nvSpPr>
        <p:spPr>
          <a:xfrm>
            <a:off x="5638800" y="4800600"/>
            <a:ext cx="2286000" cy="400110"/>
          </a:xfrm>
          <a:prstGeom prst="rect">
            <a:avLst/>
          </a:prstGeom>
          <a:noFill/>
        </p:spPr>
        <p:txBody>
          <a:bodyPr wrap="square" rtlCol="0">
            <a:spAutoFit/>
          </a:bodyPr>
          <a:lstStyle/>
          <a:p>
            <a:pPr algn="ctr"/>
            <a:r>
              <a:rPr lang="en-IN" sz="2000" b="1" i="1" dirty="0" smtClean="0">
                <a:solidFill>
                  <a:schemeClr val="tx2">
                    <a:lumMod val="50000"/>
                  </a:schemeClr>
                </a:solidFill>
              </a:rPr>
              <a:t>Down Milling </a:t>
            </a:r>
            <a:endParaRPr lang="en-IN" sz="2000" b="1" i="1" dirty="0">
              <a:solidFill>
                <a:schemeClr val="tx2">
                  <a:lumMod val="50000"/>
                </a:schemeClr>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62</a:t>
            </a:fld>
            <a:endParaRPr lang="en-US"/>
          </a:p>
        </p:txBody>
      </p:sp>
      <p:pic>
        <p:nvPicPr>
          <p:cNvPr id="3993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14348" y="714356"/>
            <a:ext cx="7772400" cy="5888592"/>
          </a:xfrm>
          <a:prstGeom prst="rect">
            <a:avLst/>
          </a:prstGeom>
          <a:noFill/>
          <a:ln w="9525">
            <a:noFill/>
            <a:miter lim="800000"/>
            <a:headEnd/>
            <a:tailEnd/>
          </a:ln>
          <a:effectLst/>
        </p:spPr>
      </p:pic>
      <p:sp>
        <p:nvSpPr>
          <p:cNvPr id="4" name="TextBox 3"/>
          <p:cNvSpPr txBox="1"/>
          <p:nvPr/>
        </p:nvSpPr>
        <p:spPr>
          <a:xfrm>
            <a:off x="285720" y="214290"/>
            <a:ext cx="6143636" cy="461665"/>
          </a:xfrm>
          <a:prstGeom prst="rect">
            <a:avLst/>
          </a:prstGeom>
          <a:noFill/>
        </p:spPr>
        <p:txBody>
          <a:bodyPr wrap="square" rtlCol="0">
            <a:spAutoFit/>
          </a:bodyPr>
          <a:lstStyle/>
          <a:p>
            <a:pPr algn="ctr"/>
            <a:r>
              <a:rPr lang="en-IN" sz="2400" b="1" i="1" dirty="0" smtClean="0"/>
              <a:t>Horizontal Milling </a:t>
            </a:r>
            <a:endParaRPr lang="en-IN" sz="2400" b="1" i="1"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609600" y="142875"/>
            <a:ext cx="7772400" cy="1143000"/>
          </a:xfrm>
        </p:spPr>
        <p:txBody>
          <a:bodyPr/>
          <a:lstStyle/>
          <a:p>
            <a:r>
              <a:rPr lang="en-US" smtClean="0"/>
              <a:t>Lathe Operations – </a:t>
            </a:r>
            <a:r>
              <a:rPr lang="en-US" i="1" smtClean="0"/>
              <a:t>Drilling </a:t>
            </a:r>
            <a:endParaRPr lang="en-IN" smtClean="0"/>
          </a:p>
        </p:txBody>
      </p:sp>
      <p:sp>
        <p:nvSpPr>
          <p:cNvPr id="62467" name="Content Placeholder 2" descr="Rectangle: Click to edit Master text styles&#10;Second level&#10;Third level&#10;Fourth level&#10;Fifth level"/>
          <p:cNvSpPr>
            <a:spLocks noGrp="1"/>
          </p:cNvSpPr>
          <p:nvPr>
            <p:ph idx="1"/>
          </p:nvPr>
        </p:nvSpPr>
        <p:spPr>
          <a:xfrm>
            <a:off x="838200" y="1500188"/>
            <a:ext cx="7772400" cy="4786312"/>
          </a:xfrm>
        </p:spPr>
        <p:txBody>
          <a:bodyPr/>
          <a:lstStyle/>
          <a:p>
            <a:pPr algn="just">
              <a:lnSpc>
                <a:spcPct val="150000"/>
              </a:lnSpc>
            </a:pPr>
            <a:r>
              <a:rPr lang="en-US" dirty="0" smtClean="0"/>
              <a:t>Drilling is an operation to produce a cylindrical hole in workpiece.</a:t>
            </a:r>
          </a:p>
          <a:p>
            <a:pPr algn="just">
              <a:lnSpc>
                <a:spcPct val="150000"/>
              </a:lnSpc>
            </a:pPr>
            <a:r>
              <a:rPr lang="en-US" dirty="0" smtClean="0"/>
              <a:t>Tool used is called as “</a:t>
            </a:r>
            <a:r>
              <a:rPr lang="en-US" dirty="0" smtClean="0">
                <a:solidFill>
                  <a:srgbClr val="FF0000"/>
                </a:solidFill>
              </a:rPr>
              <a:t>drill bit</a:t>
            </a:r>
            <a:r>
              <a:rPr lang="en-US" dirty="0" smtClean="0"/>
              <a:t>”.</a:t>
            </a:r>
          </a:p>
          <a:p>
            <a:pPr algn="just">
              <a:lnSpc>
                <a:spcPct val="150000"/>
              </a:lnSpc>
            </a:pPr>
            <a:r>
              <a:rPr lang="en-US" dirty="0" smtClean="0"/>
              <a:t>Tool is held on the tailstock and stationary. </a:t>
            </a:r>
          </a:p>
          <a:p>
            <a:pPr algn="just">
              <a:lnSpc>
                <a:spcPct val="150000"/>
              </a:lnSpc>
            </a:pPr>
            <a:r>
              <a:rPr lang="en-US" dirty="0" smtClean="0"/>
              <a:t>Work is held in chuck.</a:t>
            </a:r>
          </a:p>
          <a:p>
            <a:pPr algn="just">
              <a:lnSpc>
                <a:spcPct val="150000"/>
              </a:lnSpc>
            </a:pPr>
            <a:r>
              <a:rPr lang="en-US" dirty="0" smtClean="0"/>
              <a:t>Tool is fed against the revolving work by rotating hand wheel. </a:t>
            </a:r>
          </a:p>
          <a:p>
            <a:pPr algn="just">
              <a:lnSpc>
                <a:spcPct val="150000"/>
              </a:lnSpc>
            </a:pPr>
            <a:endParaRPr lang="en-IN" dirty="0" smtClean="0"/>
          </a:p>
        </p:txBody>
      </p:sp>
      <p:sp>
        <p:nvSpPr>
          <p:cNvPr id="4"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63</a:t>
            </a:fld>
            <a:endParaRPr lang="en-US" sz="1400" b="1" dirty="0">
              <a:solidFill>
                <a:srgbClr val="FFFFFF"/>
              </a:solidFill>
            </a:endParaRPr>
          </a:p>
        </p:txBody>
      </p:sp>
    </p:spTree>
    <p:extLst>
      <p:ext uri="{BB962C8B-B14F-4D97-AF65-F5344CB8AC3E}">
        <p14:creationId xmlns:p14="http://schemas.microsoft.com/office/powerpoint/2010/main" xmlns="" val="384550071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le 1"/>
          <p:cNvSpPr>
            <a:spLocks noGrp="1"/>
          </p:cNvSpPr>
          <p:nvPr>
            <p:ph type="title"/>
          </p:nvPr>
        </p:nvSpPr>
        <p:spPr>
          <a:xfrm>
            <a:off x="609600" y="142875"/>
            <a:ext cx="7772400" cy="1143000"/>
          </a:xfrm>
        </p:spPr>
        <p:txBody>
          <a:bodyPr/>
          <a:lstStyle/>
          <a:p>
            <a:r>
              <a:rPr lang="en-US" smtClean="0"/>
              <a:t>Lathe Operations – </a:t>
            </a:r>
            <a:r>
              <a:rPr lang="en-US" i="1" smtClean="0"/>
              <a:t>Drilling </a:t>
            </a:r>
            <a:endParaRPr lang="en-IN" smtClean="0"/>
          </a:p>
        </p:txBody>
      </p:sp>
      <p:pic>
        <p:nvPicPr>
          <p:cNvPr id="63491"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86250" y="1785938"/>
            <a:ext cx="4456113" cy="3843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2" name="Picture 3" descr="C:\Figen\drilling.bmp"/>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2938" y="2000250"/>
            <a:ext cx="3571875" cy="3487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64</a:t>
            </a:fld>
            <a:endParaRPr lang="en-US" sz="1400" b="1" dirty="0">
              <a:solidFill>
                <a:srgbClr val="FFFFFF"/>
              </a:solidFill>
            </a:endParaRPr>
          </a:p>
        </p:txBody>
      </p:sp>
    </p:spTree>
    <p:extLst>
      <p:ext uri="{BB962C8B-B14F-4D97-AF65-F5344CB8AC3E}">
        <p14:creationId xmlns:p14="http://schemas.microsoft.com/office/powerpoint/2010/main" xmlns="" val="3399347291"/>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FC6612D-892A-4CCF-80D6-C223E750EBFE}" type="slidenum">
              <a:rPr lang="en-US" smtClean="0"/>
              <a:pPr/>
              <a:t>65</a:t>
            </a:fld>
            <a:endParaRPr lang="en-US" dirty="0"/>
          </a:p>
        </p:txBody>
      </p:sp>
      <p:pic>
        <p:nvPicPr>
          <p:cNvPr id="3" name="Picture 2" descr="http://mmu.ic.polyu.edu.hk/handout/0103/03_f16.jpg"/>
          <p:cNvPicPr>
            <a:picLocks noChangeAspect="1" noChangeArrowheads="1"/>
          </p:cNvPicPr>
          <p:nvPr/>
        </p:nvPicPr>
        <p:blipFill>
          <a:blip r:embed="rId3"/>
          <a:srcRect/>
          <a:stretch>
            <a:fillRect/>
          </a:stretch>
        </p:blipFill>
        <p:spPr bwMode="auto">
          <a:xfrm>
            <a:off x="1071538" y="3143248"/>
            <a:ext cx="6538176" cy="3000396"/>
          </a:xfrm>
          <a:prstGeom prst="rect">
            <a:avLst/>
          </a:prstGeom>
          <a:noFill/>
        </p:spPr>
      </p:pic>
      <p:sp>
        <p:nvSpPr>
          <p:cNvPr id="4" name="Rectangle 3"/>
          <p:cNvSpPr/>
          <p:nvPr/>
        </p:nvSpPr>
        <p:spPr>
          <a:xfrm>
            <a:off x="0" y="785794"/>
            <a:ext cx="8786842" cy="1569660"/>
          </a:xfrm>
          <a:prstGeom prst="rect">
            <a:avLst/>
          </a:prstGeom>
        </p:spPr>
        <p:txBody>
          <a:bodyPr wrap="square">
            <a:spAutoFit/>
          </a:bodyPr>
          <a:lstStyle/>
          <a:p>
            <a:pPr algn="just"/>
            <a:r>
              <a:rPr lang="en-IN" sz="2400" dirty="0" smtClean="0"/>
              <a:t>Plain milling is the milling of a flat surface with the axis of the cutter parallel to the machining surface. It can be carried out either on a horizontal machine or a vertical machine as shown in figure </a:t>
            </a:r>
            <a:endParaRPr lang="en-IN" sz="2400" dirty="0"/>
          </a:p>
        </p:txBody>
      </p:sp>
      <p:sp>
        <p:nvSpPr>
          <p:cNvPr id="5" name="Rectangle 4"/>
          <p:cNvSpPr/>
          <p:nvPr/>
        </p:nvSpPr>
        <p:spPr>
          <a:xfrm>
            <a:off x="0" y="214290"/>
            <a:ext cx="2274982" cy="461665"/>
          </a:xfrm>
          <a:prstGeom prst="rect">
            <a:avLst/>
          </a:prstGeom>
        </p:spPr>
        <p:txBody>
          <a:bodyPr wrap="none">
            <a:spAutoFit/>
          </a:bodyPr>
          <a:lstStyle/>
          <a:p>
            <a:r>
              <a:rPr lang="en-IN" sz="2400" b="1" dirty="0" smtClean="0"/>
              <a:t>Plain Milling</a:t>
            </a:r>
            <a:endParaRPr lang="en-IN" sz="2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a:p>
        </p:txBody>
      </p:sp>
      <p:pic>
        <p:nvPicPr>
          <p:cNvPr id="102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4282" y="3214686"/>
            <a:ext cx="8201586" cy="3286148"/>
          </a:xfrm>
          <a:prstGeom prst="rect">
            <a:avLst/>
          </a:prstGeom>
          <a:noFill/>
          <a:ln w="9525">
            <a:noFill/>
            <a:miter lim="800000"/>
            <a:headEnd/>
            <a:tailEnd/>
          </a:ln>
          <a:effectLst/>
        </p:spPr>
      </p:pic>
      <p:sp>
        <p:nvSpPr>
          <p:cNvPr id="4" name="TextBox 3"/>
          <p:cNvSpPr txBox="1"/>
          <p:nvPr/>
        </p:nvSpPr>
        <p:spPr>
          <a:xfrm>
            <a:off x="285720" y="285728"/>
            <a:ext cx="2743200" cy="461665"/>
          </a:xfrm>
          <a:prstGeom prst="rect">
            <a:avLst/>
          </a:prstGeom>
          <a:noFill/>
        </p:spPr>
        <p:txBody>
          <a:bodyPr wrap="square" rtlCol="0">
            <a:spAutoFit/>
          </a:bodyPr>
          <a:lstStyle/>
          <a:p>
            <a:pPr algn="ctr"/>
            <a:r>
              <a:rPr lang="en-IN" sz="2400" b="1" i="1" dirty="0" smtClean="0"/>
              <a:t>End Milling </a:t>
            </a:r>
            <a:endParaRPr lang="en-IN" sz="2400" b="1" i="1" dirty="0"/>
          </a:p>
        </p:txBody>
      </p:sp>
      <p:pic>
        <p:nvPicPr>
          <p:cNvPr id="92162" name="Picture 2" descr="http://mmu.ic.polyu.edu.hk/handout/0103/03_f17.jpg"/>
          <p:cNvPicPr>
            <a:picLocks noChangeAspect="1" noChangeArrowheads="1"/>
          </p:cNvPicPr>
          <p:nvPr/>
        </p:nvPicPr>
        <p:blipFill>
          <a:blip r:embed="rId4"/>
          <a:srcRect/>
          <a:stretch>
            <a:fillRect/>
          </a:stretch>
        </p:blipFill>
        <p:spPr bwMode="auto">
          <a:xfrm>
            <a:off x="2714612" y="500042"/>
            <a:ext cx="5857916" cy="31708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67</a:t>
            </a:fld>
            <a:endParaRPr lang="en-US"/>
          </a:p>
        </p:txBody>
      </p:sp>
      <p:sp>
        <p:nvSpPr>
          <p:cNvPr id="3" name="TextBox 2"/>
          <p:cNvSpPr txBox="1"/>
          <p:nvPr/>
        </p:nvSpPr>
        <p:spPr>
          <a:xfrm>
            <a:off x="0" y="285728"/>
            <a:ext cx="2743200" cy="461665"/>
          </a:xfrm>
          <a:prstGeom prst="rect">
            <a:avLst/>
          </a:prstGeom>
          <a:noFill/>
        </p:spPr>
        <p:txBody>
          <a:bodyPr wrap="square" rtlCol="0">
            <a:spAutoFit/>
          </a:bodyPr>
          <a:lstStyle/>
          <a:p>
            <a:pPr algn="r"/>
            <a:r>
              <a:rPr lang="en-IN" sz="2400" b="1" i="1" dirty="0" smtClean="0"/>
              <a:t>Slot  Milling </a:t>
            </a:r>
            <a:endParaRPr lang="en-IN" sz="2400" b="1" i="1" dirty="0"/>
          </a:p>
        </p:txBody>
      </p:sp>
      <p:pic>
        <p:nvPicPr>
          <p:cNvPr id="205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371600" y="838200"/>
            <a:ext cx="7315200" cy="49811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68</a:t>
            </a:fld>
            <a:endParaRPr lang="en-US"/>
          </a:p>
        </p:txBody>
      </p:sp>
      <p:pic>
        <p:nvPicPr>
          <p:cNvPr id="3074" name="Picture 2"/>
          <p:cNvPicPr>
            <a:picLocks noChangeAspect="1" noChangeArrowheads="1"/>
          </p:cNvPicPr>
          <p:nvPr/>
        </p:nvPicPr>
        <p:blipFill>
          <a:blip r:embed="rId3" cstate="print">
            <a:clrChange>
              <a:clrFrom>
                <a:srgbClr val="FFFFFF"/>
              </a:clrFrom>
              <a:clrTo>
                <a:srgbClr val="FFFFFF">
                  <a:alpha val="0"/>
                </a:srgbClr>
              </a:clrTo>
            </a:clrChange>
          </a:blip>
          <a:srcRect b="15569"/>
          <a:stretch>
            <a:fillRect/>
          </a:stretch>
        </p:blipFill>
        <p:spPr bwMode="auto">
          <a:xfrm>
            <a:off x="533400" y="1219200"/>
            <a:ext cx="8305800" cy="3886200"/>
          </a:xfrm>
          <a:prstGeom prst="rect">
            <a:avLst/>
          </a:prstGeom>
          <a:noFill/>
          <a:ln w="9525">
            <a:noFill/>
            <a:miter lim="800000"/>
            <a:headEnd/>
            <a:tailEnd/>
          </a:ln>
          <a:effectLst/>
        </p:spPr>
      </p:pic>
      <p:sp>
        <p:nvSpPr>
          <p:cNvPr id="5" name="TextBox 4"/>
          <p:cNvSpPr txBox="1"/>
          <p:nvPr/>
        </p:nvSpPr>
        <p:spPr>
          <a:xfrm>
            <a:off x="714348" y="285728"/>
            <a:ext cx="2743200" cy="461665"/>
          </a:xfrm>
          <a:prstGeom prst="rect">
            <a:avLst/>
          </a:prstGeom>
          <a:noFill/>
        </p:spPr>
        <p:txBody>
          <a:bodyPr wrap="square" rtlCol="0">
            <a:spAutoFit/>
          </a:bodyPr>
          <a:lstStyle/>
          <a:p>
            <a:pPr algn="r"/>
            <a:r>
              <a:rPr lang="en-IN" sz="2400" b="1" i="1" dirty="0" smtClean="0"/>
              <a:t>Angular Milling </a:t>
            </a:r>
            <a:endParaRPr lang="en-IN" sz="2400" b="1" i="1"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69</a:t>
            </a:fld>
            <a:endParaRPr lang="en-US"/>
          </a:p>
        </p:txBody>
      </p:sp>
      <p:pic>
        <p:nvPicPr>
          <p:cNvPr id="4098" name="Picture 2"/>
          <p:cNvPicPr>
            <a:picLocks noChangeAspect="1" noChangeArrowheads="1"/>
          </p:cNvPicPr>
          <p:nvPr/>
        </p:nvPicPr>
        <p:blipFill>
          <a:blip r:embed="rId3" cstate="print">
            <a:clrChange>
              <a:clrFrom>
                <a:srgbClr val="FFFFFF"/>
              </a:clrFrom>
              <a:clrTo>
                <a:srgbClr val="FFFFFF">
                  <a:alpha val="0"/>
                </a:srgbClr>
              </a:clrTo>
            </a:clrChange>
          </a:blip>
          <a:srcRect b="10392"/>
          <a:stretch>
            <a:fillRect/>
          </a:stretch>
        </p:blipFill>
        <p:spPr bwMode="auto">
          <a:xfrm>
            <a:off x="990599" y="609600"/>
            <a:ext cx="7315199" cy="5486400"/>
          </a:xfrm>
          <a:prstGeom prst="rect">
            <a:avLst/>
          </a:prstGeom>
          <a:noFill/>
          <a:ln w="9525">
            <a:noFill/>
            <a:miter lim="800000"/>
            <a:headEnd/>
            <a:tailEnd/>
          </a:ln>
          <a:effectLst/>
        </p:spPr>
      </p:pic>
      <p:sp>
        <p:nvSpPr>
          <p:cNvPr id="4" name="TextBox 3"/>
          <p:cNvSpPr txBox="1"/>
          <p:nvPr/>
        </p:nvSpPr>
        <p:spPr>
          <a:xfrm>
            <a:off x="1214414" y="428604"/>
            <a:ext cx="2743200" cy="461665"/>
          </a:xfrm>
          <a:prstGeom prst="rect">
            <a:avLst/>
          </a:prstGeom>
          <a:noFill/>
        </p:spPr>
        <p:txBody>
          <a:bodyPr wrap="square" rtlCol="0">
            <a:spAutoFit/>
          </a:bodyPr>
          <a:lstStyle/>
          <a:p>
            <a:pPr algn="r"/>
            <a:r>
              <a:rPr lang="en-IN" sz="2400" b="1" i="1" dirty="0" smtClean="0"/>
              <a:t>Form Milling </a:t>
            </a:r>
            <a:endParaRPr lang="en-IN" sz="2400" b="1" i="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33400" y="228600"/>
            <a:ext cx="7772400" cy="714375"/>
          </a:xfrm>
        </p:spPr>
        <p:txBody>
          <a:bodyPr/>
          <a:lstStyle/>
          <a:p>
            <a:r>
              <a:rPr lang="en-US" dirty="0" smtClean="0"/>
              <a:t>Lathe:</a:t>
            </a:r>
            <a:endParaRPr lang="en-IN" dirty="0" smtClean="0"/>
          </a:p>
        </p:txBody>
      </p:sp>
      <p:pic>
        <p:nvPicPr>
          <p:cNvPr id="34819" name="Picture 4" descr="scan0003"/>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a:xfrm>
            <a:off x="457200" y="990600"/>
            <a:ext cx="8013700" cy="4786313"/>
          </a:xfrm>
          <a:noFill/>
        </p:spPr>
      </p:pic>
      <p:sp>
        <p:nvSpPr>
          <p:cNvPr id="4" name="Slide Number Placeholder 3"/>
          <p:cNvSpPr>
            <a:spLocks noGrp="1"/>
          </p:cNvSpPr>
          <p:nvPr>
            <p:ph type="sldNum" sz="quarter" idx="4294967295"/>
          </p:nvPr>
        </p:nvSpPr>
        <p:spPr>
          <a:xfrm>
            <a:off x="8572528" y="6328434"/>
            <a:ext cx="609600" cy="521208"/>
          </a:xfrm>
          <a:prstGeom prst="rect">
            <a:avLst/>
          </a:prstGeom>
        </p:spPr>
        <p:txBody>
          <a:bodyPr vert="horz" rtlCol="0" anchor="ctr"/>
          <a:lstStyle/>
          <a:p>
            <a:pPr algn="ctr"/>
            <a:fld id="{1FC6612D-892A-4CCF-80D6-C223E750EBFE}" type="slidenum">
              <a:rPr lang="en-US" sz="1400" b="1" smtClean="0">
                <a:solidFill>
                  <a:srgbClr val="FFFFFF"/>
                </a:solidFill>
              </a:rPr>
              <a:pPr algn="ctr"/>
              <a:t>7</a:t>
            </a:fld>
            <a:endParaRPr lang="en-US" sz="1400" b="1" dirty="0">
              <a:solidFill>
                <a:srgbClr val="FFFFFF"/>
              </a:solidFill>
            </a:endParaRPr>
          </a:p>
        </p:txBody>
      </p:sp>
    </p:spTree>
    <p:extLst>
      <p:ext uri="{BB962C8B-B14F-4D97-AF65-F5344CB8AC3E}">
        <p14:creationId xmlns:p14="http://schemas.microsoft.com/office/powerpoint/2010/main" xmlns="" val="9891930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70</a:t>
            </a:fld>
            <a:endParaRPr lang="en-US"/>
          </a:p>
        </p:txBody>
      </p:sp>
      <p:pic>
        <p:nvPicPr>
          <p:cNvPr id="512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14348" y="2500306"/>
            <a:ext cx="6929486" cy="3828177"/>
          </a:xfrm>
          <a:prstGeom prst="rect">
            <a:avLst/>
          </a:prstGeom>
          <a:noFill/>
          <a:ln w="9525">
            <a:noFill/>
            <a:miter lim="800000"/>
            <a:headEnd/>
            <a:tailEnd/>
          </a:ln>
          <a:effectLst/>
        </p:spPr>
      </p:pic>
      <p:sp>
        <p:nvSpPr>
          <p:cNvPr id="4" name="TextBox 3"/>
          <p:cNvSpPr txBox="1"/>
          <p:nvPr/>
        </p:nvSpPr>
        <p:spPr>
          <a:xfrm>
            <a:off x="0" y="214290"/>
            <a:ext cx="5500694" cy="461665"/>
          </a:xfrm>
          <a:prstGeom prst="rect">
            <a:avLst/>
          </a:prstGeom>
          <a:noFill/>
        </p:spPr>
        <p:txBody>
          <a:bodyPr wrap="square" rtlCol="0">
            <a:spAutoFit/>
          </a:bodyPr>
          <a:lstStyle/>
          <a:p>
            <a:r>
              <a:rPr lang="en-IN" sz="2400" b="1" i="1" dirty="0" smtClean="0"/>
              <a:t> Straddle Milling </a:t>
            </a:r>
            <a:endParaRPr lang="en-IN" sz="2400" b="1" i="1" dirty="0"/>
          </a:p>
        </p:txBody>
      </p:sp>
      <p:pic>
        <p:nvPicPr>
          <p:cNvPr id="88066" name="Picture 2" descr="http://mmu.ic.polyu.edu.hk/handout/0103/03_f19.jpg"/>
          <p:cNvPicPr>
            <a:picLocks noChangeAspect="1" noChangeArrowheads="1"/>
          </p:cNvPicPr>
          <p:nvPr/>
        </p:nvPicPr>
        <p:blipFill>
          <a:blip r:embed="rId4"/>
          <a:srcRect/>
          <a:stretch>
            <a:fillRect/>
          </a:stretch>
        </p:blipFill>
        <p:spPr bwMode="auto">
          <a:xfrm>
            <a:off x="4214810" y="0"/>
            <a:ext cx="4337467" cy="2214554"/>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t="12577"/>
          <a:stretch>
            <a:fillRect/>
          </a:stretch>
        </p:blipFill>
        <p:spPr bwMode="auto">
          <a:xfrm>
            <a:off x="714348" y="3000372"/>
            <a:ext cx="7000924" cy="3604698"/>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71</a:t>
            </a:fld>
            <a:endParaRPr lang="en-US"/>
          </a:p>
        </p:txBody>
      </p:sp>
      <p:sp>
        <p:nvSpPr>
          <p:cNvPr id="4" name="TextBox 3"/>
          <p:cNvSpPr txBox="1"/>
          <p:nvPr/>
        </p:nvSpPr>
        <p:spPr>
          <a:xfrm>
            <a:off x="285720" y="357166"/>
            <a:ext cx="2743200" cy="461665"/>
          </a:xfrm>
          <a:prstGeom prst="rect">
            <a:avLst/>
          </a:prstGeom>
          <a:noFill/>
        </p:spPr>
        <p:txBody>
          <a:bodyPr wrap="square" rtlCol="0">
            <a:spAutoFit/>
          </a:bodyPr>
          <a:lstStyle/>
          <a:p>
            <a:pPr algn="r"/>
            <a:r>
              <a:rPr lang="en-IN" sz="2400" b="1" i="1" dirty="0" smtClean="0"/>
              <a:t>Gang Milling </a:t>
            </a:r>
            <a:endParaRPr lang="en-IN" sz="2400" b="1" i="1" dirty="0"/>
          </a:p>
        </p:txBody>
      </p:sp>
      <p:pic>
        <p:nvPicPr>
          <p:cNvPr id="87042" name="Picture 2" descr="http://mmu.ic.polyu.edu.hk/handout/0103/03_f18.jpg"/>
          <p:cNvPicPr>
            <a:picLocks noChangeAspect="1" noChangeArrowheads="1"/>
          </p:cNvPicPr>
          <p:nvPr/>
        </p:nvPicPr>
        <p:blipFill>
          <a:blip r:embed="rId4"/>
          <a:srcRect/>
          <a:stretch>
            <a:fillRect/>
          </a:stretch>
        </p:blipFill>
        <p:spPr bwMode="auto">
          <a:xfrm>
            <a:off x="3643306" y="214290"/>
            <a:ext cx="4714908" cy="269888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85728"/>
            <a:ext cx="8229600" cy="561975"/>
          </a:xfrm>
        </p:spPr>
        <p:txBody>
          <a:bodyPr>
            <a:normAutofit/>
          </a:bodyPr>
          <a:lstStyle/>
          <a:p>
            <a:pPr fontAlgn="auto">
              <a:spcAft>
                <a:spcPts val="0"/>
              </a:spcAft>
              <a:defRPr/>
            </a:pPr>
            <a:r>
              <a:rPr lang="en-US" b="1" dirty="0" smtClean="0"/>
              <a:t>Computer Numerical </a:t>
            </a:r>
            <a:r>
              <a:rPr lang="en-US" b="1" dirty="0"/>
              <a:t>C</a:t>
            </a:r>
            <a:r>
              <a:rPr lang="en-US" b="1" dirty="0" smtClean="0"/>
              <a:t>ontrol</a:t>
            </a:r>
            <a:endParaRPr lang="en-US" b="1" dirty="0"/>
          </a:p>
        </p:txBody>
      </p:sp>
      <p:sp>
        <p:nvSpPr>
          <p:cNvPr id="9219" name="Content Placeholder 2"/>
          <p:cNvSpPr>
            <a:spLocks noGrp="1"/>
          </p:cNvSpPr>
          <p:nvPr>
            <p:ph idx="1"/>
          </p:nvPr>
        </p:nvSpPr>
        <p:spPr>
          <a:xfrm>
            <a:off x="457200" y="1168400"/>
            <a:ext cx="8229600" cy="5287963"/>
          </a:xfrm>
        </p:spPr>
        <p:txBody>
          <a:bodyPr/>
          <a:lstStyle/>
          <a:p>
            <a:r>
              <a:rPr lang="en-US" sz="2800" dirty="0" smtClean="0"/>
              <a:t>Advances in computer technology over the years have resulted in smaller less costly yet more powerful computer.</a:t>
            </a:r>
          </a:p>
          <a:p>
            <a:r>
              <a:rPr lang="en-US" sz="2800" dirty="0" smtClean="0"/>
              <a:t>In NC the result of this trend toward miniaturization was that it became economical for one computer to be used to control each machine tool.</a:t>
            </a:r>
          </a:p>
          <a:p>
            <a:r>
              <a:rPr lang="en-US" sz="2800" dirty="0" smtClean="0"/>
              <a:t>This new configuration came to be called computer numerical control .</a:t>
            </a:r>
          </a:p>
        </p:txBody>
      </p:sp>
      <p:sp>
        <p:nvSpPr>
          <p:cNvPr id="9220" name="Rectangle 2"/>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en-US" dirty="0"/>
          </a:p>
        </p:txBody>
      </p:sp>
      <p:sp>
        <p:nvSpPr>
          <p:cNvPr id="9222" name="Rectangle 5"/>
          <p:cNvSpPr>
            <a:spLocks noChangeArrowheads="1"/>
          </p:cNvSpPr>
          <p:nvPr/>
        </p:nvSpPr>
        <p:spPr bwMode="auto">
          <a:xfrm>
            <a:off x="0" y="8001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en-US" dirty="0">
              <a:latin typeface="Arial" charset="0"/>
            </a:endParaRPr>
          </a:p>
        </p:txBody>
      </p:sp>
      <p:sp>
        <p:nvSpPr>
          <p:cNvPr id="6" name="Slide Number Placeholder 3"/>
          <p:cNvSpPr>
            <a:spLocks noGrp="1"/>
          </p:cNvSpPr>
          <p:nvPr>
            <p:ph type="sldNum" sz="quarter" idx="15"/>
          </p:nvPr>
        </p:nvSpPr>
        <p:spPr>
          <a:xfrm>
            <a:off x="8572528" y="6328434"/>
            <a:ext cx="609600" cy="521208"/>
          </a:xfrm>
        </p:spPr>
        <p:txBody>
          <a:bodyPr/>
          <a:lstStyle/>
          <a:p>
            <a:fld id="{1FC6612D-892A-4CCF-80D6-C223E750EBFE}" type="slidenum">
              <a:rPr lang="en-US" smtClean="0"/>
              <a:pPr/>
              <a:t>72</a:t>
            </a:fld>
            <a:endParaRPr lang="en-US" dirty="0"/>
          </a:p>
        </p:txBody>
      </p:sp>
    </p:spTree>
    <p:extLst>
      <p:ext uri="{BB962C8B-B14F-4D97-AF65-F5344CB8AC3E}">
        <p14:creationId xmlns:p14="http://schemas.microsoft.com/office/powerpoint/2010/main" xmlns="" val="42015188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428604"/>
            <a:ext cx="8429684" cy="571504"/>
          </a:xfrm>
        </p:spPr>
        <p:txBody>
          <a:bodyPr/>
          <a:lstStyle/>
          <a:p>
            <a:pPr fontAlgn="auto">
              <a:spcAft>
                <a:spcPts val="0"/>
              </a:spcAft>
              <a:defRPr/>
            </a:pPr>
            <a:r>
              <a:rPr lang="en-US" b="1" dirty="0" smtClean="0"/>
              <a:t>Elements of CNC</a:t>
            </a:r>
            <a:endParaRPr lang="en-US" b="1" dirty="0"/>
          </a:p>
        </p:txBody>
      </p:sp>
      <p:sp>
        <p:nvSpPr>
          <p:cNvPr id="17411" name="Content Placeholder 2"/>
          <p:cNvSpPr>
            <a:spLocks noGrp="1"/>
          </p:cNvSpPr>
          <p:nvPr>
            <p:ph idx="1"/>
          </p:nvPr>
        </p:nvSpPr>
        <p:spPr>
          <a:xfrm>
            <a:off x="214282" y="1357298"/>
            <a:ext cx="8501122" cy="3643338"/>
          </a:xfrm>
        </p:spPr>
        <p:txBody>
          <a:bodyPr/>
          <a:lstStyle/>
          <a:p>
            <a:pPr>
              <a:buNone/>
            </a:pPr>
            <a:r>
              <a:rPr lang="en-US" sz="2800" dirty="0" smtClean="0"/>
              <a:t>Any CNC system consists of following elements: </a:t>
            </a:r>
          </a:p>
          <a:p>
            <a:r>
              <a:rPr lang="en-US" sz="2800" dirty="0" smtClean="0"/>
              <a:t>Part program </a:t>
            </a:r>
          </a:p>
          <a:p>
            <a:r>
              <a:rPr lang="en-US" sz="2800" dirty="0" smtClean="0"/>
              <a:t>Program input device </a:t>
            </a:r>
          </a:p>
          <a:p>
            <a:r>
              <a:rPr lang="en-US" sz="2800" dirty="0" smtClean="0"/>
              <a:t>Machine control unit </a:t>
            </a:r>
          </a:p>
          <a:p>
            <a:r>
              <a:rPr lang="en-US" sz="2800" dirty="0" smtClean="0"/>
              <a:t>Drive system </a:t>
            </a:r>
          </a:p>
          <a:p>
            <a:r>
              <a:rPr lang="en-US" sz="2800" dirty="0" smtClean="0"/>
              <a:t>Machine tool </a:t>
            </a:r>
          </a:p>
          <a:p>
            <a:r>
              <a:rPr lang="en-US" sz="2800" dirty="0" smtClean="0"/>
              <a:t>Feedback system </a:t>
            </a:r>
          </a:p>
        </p:txBody>
      </p:sp>
      <p:sp>
        <p:nvSpPr>
          <p:cNvPr id="4" name="Slide Number Placeholder 3"/>
          <p:cNvSpPr>
            <a:spLocks noGrp="1"/>
          </p:cNvSpPr>
          <p:nvPr>
            <p:ph type="sldNum" sz="quarter" idx="15"/>
          </p:nvPr>
        </p:nvSpPr>
        <p:spPr>
          <a:xfrm>
            <a:off x="8572528" y="6328434"/>
            <a:ext cx="609600" cy="521208"/>
          </a:xfrm>
        </p:spPr>
        <p:txBody>
          <a:bodyPr/>
          <a:lstStyle/>
          <a:p>
            <a:fld id="{1FC6612D-892A-4CCF-80D6-C223E750EBFE}" type="slidenum">
              <a:rPr lang="en-US" smtClean="0"/>
              <a:pPr/>
              <a:t>73</a:t>
            </a:fld>
            <a:endParaRPr lang="en-US" dirty="0"/>
          </a:p>
        </p:txBody>
      </p:sp>
    </p:spTree>
    <p:extLst>
      <p:ext uri="{BB962C8B-B14F-4D97-AF65-F5344CB8AC3E}">
        <p14:creationId xmlns:p14="http://schemas.microsoft.com/office/powerpoint/2010/main" xmlns="" val="21369269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1FC6612D-892A-4CCF-80D6-C223E750EBFE}" type="slidenum">
              <a:rPr lang="en-US" smtClean="0"/>
              <a:pPr/>
              <a:t>74</a:t>
            </a:fld>
            <a:endParaRPr lang="en-US" dirty="0"/>
          </a:p>
        </p:txBody>
      </p:sp>
      <p:pic>
        <p:nvPicPr>
          <p:cNvPr id="86018" name="Picture 2"/>
          <p:cNvPicPr>
            <a:picLocks noChangeAspect="1" noChangeArrowheads="1"/>
          </p:cNvPicPr>
          <p:nvPr/>
        </p:nvPicPr>
        <p:blipFill>
          <a:blip r:embed="rId3"/>
          <a:srcRect/>
          <a:stretch>
            <a:fillRect/>
          </a:stretch>
        </p:blipFill>
        <p:spPr bwMode="auto">
          <a:xfrm>
            <a:off x="119031" y="928670"/>
            <a:ext cx="8643969" cy="457203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2910" y="642918"/>
            <a:ext cx="7905750" cy="549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3"/>
          <p:cNvSpPr>
            <a:spLocks noGrp="1"/>
          </p:cNvSpPr>
          <p:nvPr>
            <p:ph type="sldNum" sz="quarter" idx="15"/>
          </p:nvPr>
        </p:nvSpPr>
        <p:spPr>
          <a:xfrm>
            <a:off x="8572528" y="6328434"/>
            <a:ext cx="609600" cy="521208"/>
          </a:xfrm>
        </p:spPr>
        <p:txBody>
          <a:bodyPr/>
          <a:lstStyle/>
          <a:p>
            <a:fld id="{1FC6612D-892A-4CCF-80D6-C223E750EBFE}" type="slidenum">
              <a:rPr lang="en-US" smtClean="0"/>
              <a:pPr/>
              <a:t>75</a:t>
            </a:fld>
            <a:endParaRPr lang="en-US" dirty="0"/>
          </a:p>
        </p:txBody>
      </p:sp>
    </p:spTree>
    <p:extLst>
      <p:ext uri="{BB962C8B-B14F-4D97-AF65-F5344CB8AC3E}">
        <p14:creationId xmlns:p14="http://schemas.microsoft.com/office/powerpoint/2010/main" xmlns="" val="34959834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6362"/>
          </a:xfrm>
        </p:spPr>
        <p:txBody>
          <a:bodyPr>
            <a:normAutofit fontScale="90000"/>
          </a:bodyPr>
          <a:lstStyle/>
          <a:p>
            <a:pPr fontAlgn="auto">
              <a:spcAft>
                <a:spcPts val="0"/>
              </a:spcAft>
              <a:defRPr/>
            </a:pPr>
            <a:r>
              <a:rPr lang="en-US" dirty="0" smtClean="0"/>
              <a:t>.</a:t>
            </a:r>
            <a:endParaRPr lang="en-US" dirty="0"/>
          </a:p>
        </p:txBody>
      </p:sp>
      <p:pic>
        <p:nvPicPr>
          <p:cNvPr id="19459" name="Picture 2"/>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b="4062"/>
          <a:stretch>
            <a:fillRect/>
          </a:stretch>
        </p:blipFill>
        <p:spPr>
          <a:xfrm>
            <a:off x="228600" y="152400"/>
            <a:ext cx="8268730" cy="5848368"/>
          </a:xfrm>
        </p:spPr>
      </p:pic>
      <p:sp>
        <p:nvSpPr>
          <p:cNvPr id="4" name="Slide Number Placeholder 3"/>
          <p:cNvSpPr>
            <a:spLocks noGrp="1"/>
          </p:cNvSpPr>
          <p:nvPr>
            <p:ph type="sldNum" sz="quarter" idx="15"/>
          </p:nvPr>
        </p:nvSpPr>
        <p:spPr>
          <a:xfrm>
            <a:off x="8572528" y="6328434"/>
            <a:ext cx="609600" cy="521208"/>
          </a:xfrm>
        </p:spPr>
        <p:txBody>
          <a:bodyPr/>
          <a:lstStyle/>
          <a:p>
            <a:fld id="{1FC6612D-892A-4CCF-80D6-C223E750EBFE}" type="slidenum">
              <a:rPr lang="en-US" smtClean="0"/>
              <a:pPr/>
              <a:t>76</a:t>
            </a:fld>
            <a:endParaRPr lang="en-US" dirty="0"/>
          </a:p>
        </p:txBody>
      </p:sp>
    </p:spTree>
    <p:extLst>
      <p:ext uri="{BB962C8B-B14F-4D97-AF65-F5344CB8AC3E}">
        <p14:creationId xmlns:p14="http://schemas.microsoft.com/office/powerpoint/2010/main" xmlns="" val="42918014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pPr fontAlgn="auto">
              <a:spcAft>
                <a:spcPts val="0"/>
              </a:spcAft>
              <a:defRPr/>
            </a:pPr>
            <a:r>
              <a:rPr lang="en-US" dirty="0" smtClean="0"/>
              <a:t>.</a:t>
            </a:r>
            <a:endParaRPr lang="en-US" dirty="0"/>
          </a:p>
        </p:txBody>
      </p:sp>
      <p:pic>
        <p:nvPicPr>
          <p:cNvPr id="20483" name="Picture 2"/>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a:xfrm>
            <a:off x="304800" y="304800"/>
            <a:ext cx="8199549" cy="6096000"/>
          </a:xfrm>
        </p:spPr>
      </p:pic>
      <p:sp>
        <p:nvSpPr>
          <p:cNvPr id="4" name="Slide Number Placeholder 3"/>
          <p:cNvSpPr>
            <a:spLocks noGrp="1"/>
          </p:cNvSpPr>
          <p:nvPr>
            <p:ph type="sldNum" sz="quarter" idx="15"/>
          </p:nvPr>
        </p:nvSpPr>
        <p:spPr>
          <a:xfrm>
            <a:off x="8572528" y="6328434"/>
            <a:ext cx="609600" cy="521208"/>
          </a:xfrm>
        </p:spPr>
        <p:txBody>
          <a:bodyPr/>
          <a:lstStyle/>
          <a:p>
            <a:fld id="{1FC6612D-892A-4CCF-80D6-C223E750EBFE}" type="slidenum">
              <a:rPr lang="en-US" smtClean="0"/>
              <a:pPr/>
              <a:t>77</a:t>
            </a:fld>
            <a:endParaRPr lang="en-US" dirty="0"/>
          </a:p>
        </p:txBody>
      </p:sp>
    </p:spTree>
    <p:extLst>
      <p:ext uri="{BB962C8B-B14F-4D97-AF65-F5344CB8AC3E}">
        <p14:creationId xmlns:p14="http://schemas.microsoft.com/office/powerpoint/2010/main" xmlns="" val="22413929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2"/>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b="7656"/>
          <a:stretch>
            <a:fillRect/>
          </a:stretch>
        </p:blipFill>
        <p:spPr>
          <a:xfrm>
            <a:off x="304800" y="228600"/>
            <a:ext cx="8036486" cy="5629292"/>
          </a:xfrm>
        </p:spPr>
      </p:pic>
      <p:sp>
        <p:nvSpPr>
          <p:cNvPr id="2" name="Title 1"/>
          <p:cNvSpPr>
            <a:spLocks noGrp="1"/>
          </p:cNvSpPr>
          <p:nvPr>
            <p:ph type="title"/>
          </p:nvPr>
        </p:nvSpPr>
        <p:spPr>
          <a:xfrm>
            <a:off x="457200" y="274638"/>
            <a:ext cx="8229600" cy="258762"/>
          </a:xfrm>
        </p:spPr>
        <p:txBody>
          <a:bodyPr>
            <a:normAutofit fontScale="90000"/>
          </a:bodyPr>
          <a:lstStyle/>
          <a:p>
            <a:pPr fontAlgn="auto">
              <a:spcAft>
                <a:spcPts val="0"/>
              </a:spcAft>
              <a:defRPr/>
            </a:pPr>
            <a:r>
              <a:rPr lang="en-US" dirty="0" smtClean="0"/>
              <a:t>.</a:t>
            </a:r>
            <a:endParaRPr lang="en-US" dirty="0"/>
          </a:p>
        </p:txBody>
      </p:sp>
      <p:sp>
        <p:nvSpPr>
          <p:cNvPr id="4" name="Slide Number Placeholder 3"/>
          <p:cNvSpPr>
            <a:spLocks noGrp="1"/>
          </p:cNvSpPr>
          <p:nvPr>
            <p:ph type="sldNum" sz="quarter" idx="15"/>
          </p:nvPr>
        </p:nvSpPr>
        <p:spPr>
          <a:xfrm>
            <a:off x="8572528" y="6328434"/>
            <a:ext cx="609600" cy="521208"/>
          </a:xfrm>
        </p:spPr>
        <p:txBody>
          <a:bodyPr/>
          <a:lstStyle/>
          <a:p>
            <a:fld id="{1FC6612D-892A-4CCF-80D6-C223E750EBFE}" type="slidenum">
              <a:rPr lang="en-US" smtClean="0"/>
              <a:pPr/>
              <a:t>78</a:t>
            </a:fld>
            <a:endParaRPr lang="en-US" dirty="0"/>
          </a:p>
        </p:txBody>
      </p:sp>
    </p:spTree>
    <p:extLst>
      <p:ext uri="{BB962C8B-B14F-4D97-AF65-F5344CB8AC3E}">
        <p14:creationId xmlns:p14="http://schemas.microsoft.com/office/powerpoint/2010/main" xmlns="" val="16401726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pPr fontAlgn="auto">
              <a:spcAft>
                <a:spcPts val="0"/>
              </a:spcAft>
              <a:defRPr/>
            </a:pPr>
            <a:r>
              <a:rPr lang="en-US" dirty="0" smtClean="0"/>
              <a:t>.</a:t>
            </a:r>
            <a:endParaRPr lang="en-US" dirty="0"/>
          </a:p>
        </p:txBody>
      </p:sp>
      <p:pic>
        <p:nvPicPr>
          <p:cNvPr id="22531"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b="13686"/>
          <a:stretch>
            <a:fillRect/>
          </a:stretch>
        </p:blipFill>
        <p:spPr>
          <a:xfrm>
            <a:off x="380999" y="304800"/>
            <a:ext cx="7859183" cy="5195902"/>
          </a:xfrm>
        </p:spPr>
      </p:pic>
      <p:sp>
        <p:nvSpPr>
          <p:cNvPr id="4" name="Slide Number Placeholder 3"/>
          <p:cNvSpPr>
            <a:spLocks noGrp="1"/>
          </p:cNvSpPr>
          <p:nvPr>
            <p:ph type="sldNum" sz="quarter" idx="15"/>
          </p:nvPr>
        </p:nvSpPr>
        <p:spPr>
          <a:xfrm>
            <a:off x="8572528" y="6328434"/>
            <a:ext cx="609600" cy="521208"/>
          </a:xfrm>
        </p:spPr>
        <p:txBody>
          <a:bodyPr/>
          <a:lstStyle/>
          <a:p>
            <a:fld id="{1FC6612D-892A-4CCF-80D6-C223E750EBFE}" type="slidenum">
              <a:rPr lang="en-US" smtClean="0"/>
              <a:pPr/>
              <a:t>79</a:t>
            </a:fld>
            <a:endParaRPr lang="en-US" dirty="0"/>
          </a:p>
        </p:txBody>
      </p:sp>
    </p:spTree>
    <p:extLst>
      <p:ext uri="{BB962C8B-B14F-4D97-AF65-F5344CB8AC3E}">
        <p14:creationId xmlns:p14="http://schemas.microsoft.com/office/powerpoint/2010/main" xmlns="" val="22195250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457200"/>
            <a:ext cx="8229600" cy="533400"/>
          </a:xfrm>
        </p:spPr>
        <p:txBody>
          <a:bodyPr>
            <a:normAutofit fontScale="90000"/>
          </a:bodyPr>
          <a:lstStyle/>
          <a:p>
            <a:r>
              <a:rPr lang="en-US" sz="3200" b="1" smtClean="0">
                <a:latin typeface="Times New Roman" pitchFamily="18" charset="0"/>
                <a:cs typeface="Times New Roman" pitchFamily="18" charset="0"/>
              </a:rPr>
              <a:t>Parts of Lathe</a:t>
            </a:r>
            <a:endParaRPr lang="en-IN" sz="3200" b="1" smtClean="0">
              <a:latin typeface="Times New Roman" pitchFamily="18" charset="0"/>
              <a:cs typeface="Times New Roman" pitchFamily="18" charset="0"/>
            </a:endParaRPr>
          </a:p>
        </p:txBody>
      </p:sp>
      <p:pic>
        <p:nvPicPr>
          <p:cNvPr id="7171" name="Content Placeholder 7" descr="mlathe1.gif"/>
          <p:cNvPicPr>
            <a:picLocks noGrp="1" noChangeAspect="1"/>
          </p:cNvPicPr>
          <p:nvPr>
            <p:ph sz="quarter" idx="4294967295"/>
          </p:nvPr>
        </p:nvPicPr>
        <p:blipFill>
          <a:blip r:embed="rId2"/>
          <a:srcRect/>
          <a:stretch>
            <a:fillRect/>
          </a:stretch>
        </p:blipFill>
        <p:spPr>
          <a:xfrm>
            <a:off x="152400" y="1295400"/>
            <a:ext cx="8686800" cy="5486400"/>
          </a:xfrm>
        </p:spPr>
      </p:pic>
      <p:sp>
        <p:nvSpPr>
          <p:cNvPr id="5" name="Title 1"/>
          <p:cNvSpPr txBox="1">
            <a:spLocks/>
          </p:cNvSpPr>
          <p:nvPr/>
        </p:nvSpPr>
        <p:spPr bwMode="auto">
          <a:xfrm>
            <a:off x="3657600" y="4876800"/>
            <a:ext cx="1143000" cy="304800"/>
          </a:xfrm>
          <a:prstGeom prst="rect">
            <a:avLst/>
          </a:prstGeom>
          <a:noFill/>
          <a:ln w="9525">
            <a:noFill/>
            <a:miter lim="800000"/>
            <a:headEnd/>
            <a:tailEnd/>
          </a:ln>
        </p:spPr>
        <p:txBody>
          <a:bodyPr anchor="ctr"/>
          <a:lstStyle/>
          <a:p>
            <a:pPr>
              <a:defRPr/>
            </a:pPr>
            <a:r>
              <a:rPr lang="en-US" b="1" kern="0" dirty="0">
                <a:solidFill>
                  <a:srgbClr val="FF0000"/>
                </a:solidFill>
                <a:ea typeface="+mj-ea"/>
                <a:cs typeface="Times New Roman" pitchFamily="18" charset="0"/>
              </a:rPr>
              <a:t>Carriage</a:t>
            </a:r>
            <a:endParaRPr lang="en-IN" b="1" kern="0" dirty="0">
              <a:solidFill>
                <a:srgbClr val="FF0000"/>
              </a:solidFill>
              <a:ea typeface="+mj-ea"/>
              <a:cs typeface="Times New Roman" pitchFamily="18" charset="0"/>
            </a:endParaRPr>
          </a:p>
        </p:txBody>
      </p:sp>
      <p:cxnSp>
        <p:nvCxnSpPr>
          <p:cNvPr id="7" name="Straight Arrow Connector 6"/>
          <p:cNvCxnSpPr/>
          <p:nvPr/>
        </p:nvCxnSpPr>
        <p:spPr bwMode="auto">
          <a:xfrm rot="5400000" flipH="1" flipV="1">
            <a:off x="3448050" y="4019550"/>
            <a:ext cx="1295400" cy="419100"/>
          </a:xfrm>
          <a:prstGeom prst="straightConnector1">
            <a:avLst/>
          </a:prstGeom>
          <a:ln>
            <a:solidFill>
              <a:srgbClr val="FF0000"/>
            </a:solidFill>
            <a:headEnd type="none" w="sm" len="sm"/>
            <a:tailEnd type="arrow"/>
          </a:ln>
        </p:spPr>
        <p:style>
          <a:lnRef idx="2">
            <a:schemeClr val="dk1"/>
          </a:lnRef>
          <a:fillRef idx="0">
            <a:schemeClr val="dk1"/>
          </a:fillRef>
          <a:effectRef idx="1">
            <a:schemeClr val="dk1"/>
          </a:effectRef>
          <a:fontRef idx="minor">
            <a:schemeClr val="tx1"/>
          </a:fontRef>
        </p:style>
      </p:cxnSp>
      <p:sp>
        <p:nvSpPr>
          <p:cNvPr id="9" name="Title 1"/>
          <p:cNvSpPr txBox="1">
            <a:spLocks/>
          </p:cNvSpPr>
          <p:nvPr/>
        </p:nvSpPr>
        <p:spPr bwMode="auto">
          <a:xfrm>
            <a:off x="7086600" y="1371600"/>
            <a:ext cx="1905000" cy="381000"/>
          </a:xfrm>
          <a:prstGeom prst="rect">
            <a:avLst/>
          </a:prstGeom>
          <a:noFill/>
          <a:ln w="9525">
            <a:noFill/>
            <a:miter lim="800000"/>
            <a:headEnd/>
            <a:tailEnd/>
          </a:ln>
        </p:spPr>
        <p:txBody>
          <a:bodyPr anchor="ctr"/>
          <a:lstStyle/>
          <a:p>
            <a:pPr>
              <a:defRPr/>
            </a:pPr>
            <a:r>
              <a:rPr lang="en-US" b="1" kern="0" dirty="0">
                <a:solidFill>
                  <a:srgbClr val="FF0000"/>
                </a:solidFill>
                <a:ea typeface="+mj-ea"/>
                <a:cs typeface="Times New Roman" pitchFamily="18" charset="0"/>
              </a:rPr>
              <a:t> compound Rest</a:t>
            </a:r>
            <a:endParaRPr lang="en-IN" b="1" kern="0" dirty="0">
              <a:solidFill>
                <a:srgbClr val="FF0000"/>
              </a:solidFill>
              <a:ea typeface="+mj-ea"/>
              <a:cs typeface="Times New Roman" pitchFamily="18" charset="0"/>
            </a:endParaRPr>
          </a:p>
        </p:txBody>
      </p:sp>
      <p:sp>
        <p:nvSpPr>
          <p:cNvPr id="15" name="Title 1"/>
          <p:cNvSpPr txBox="1">
            <a:spLocks/>
          </p:cNvSpPr>
          <p:nvPr/>
        </p:nvSpPr>
        <p:spPr bwMode="auto">
          <a:xfrm>
            <a:off x="285720" y="6367442"/>
            <a:ext cx="2652706" cy="490558"/>
          </a:xfrm>
          <a:prstGeom prst="rect">
            <a:avLst/>
          </a:prstGeom>
          <a:noFill/>
          <a:ln w="9525">
            <a:noFill/>
            <a:miter lim="800000"/>
            <a:headEnd/>
            <a:tailEnd/>
          </a:ln>
        </p:spPr>
        <p:txBody>
          <a:bodyPr anchor="ctr"/>
          <a:lstStyle/>
          <a:p>
            <a:pPr>
              <a:defRPr/>
            </a:pPr>
            <a:r>
              <a:rPr lang="en-US" sz="3600" b="1" kern="0" dirty="0">
                <a:solidFill>
                  <a:srgbClr val="FF0000"/>
                </a:solidFill>
                <a:ea typeface="+mj-ea"/>
                <a:cs typeface="Times New Roman" pitchFamily="18" charset="0"/>
              </a:rPr>
              <a:t> LATHE</a:t>
            </a:r>
            <a:endParaRPr lang="en-IN" sz="3600" b="1" kern="0" dirty="0">
              <a:solidFill>
                <a:srgbClr val="FF0000"/>
              </a:solidFill>
              <a:ea typeface="+mj-ea"/>
              <a:cs typeface="Times New Roman" pitchFamily="18" charset="0"/>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pPr fontAlgn="auto">
              <a:spcAft>
                <a:spcPts val="0"/>
              </a:spcAft>
              <a:defRPr/>
            </a:pPr>
            <a:r>
              <a:rPr lang="en-US" dirty="0" smtClean="0"/>
              <a:t>.</a:t>
            </a:r>
            <a:endParaRPr lang="en-US" dirty="0"/>
          </a:p>
        </p:txBody>
      </p:sp>
      <p:pic>
        <p:nvPicPr>
          <p:cNvPr id="2355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228600" y="228600"/>
            <a:ext cx="7848600" cy="6205869"/>
          </a:xfrm>
        </p:spPr>
      </p:pic>
      <p:sp>
        <p:nvSpPr>
          <p:cNvPr id="4" name="Slide Number Placeholder 3"/>
          <p:cNvSpPr>
            <a:spLocks noGrp="1"/>
          </p:cNvSpPr>
          <p:nvPr>
            <p:ph type="sldNum" sz="quarter" idx="15"/>
          </p:nvPr>
        </p:nvSpPr>
        <p:spPr>
          <a:xfrm>
            <a:off x="8572528" y="6328434"/>
            <a:ext cx="609600" cy="521208"/>
          </a:xfrm>
        </p:spPr>
        <p:txBody>
          <a:bodyPr/>
          <a:lstStyle/>
          <a:p>
            <a:fld id="{1FC6612D-892A-4CCF-80D6-C223E750EBFE}" type="slidenum">
              <a:rPr lang="en-US" smtClean="0"/>
              <a:pPr/>
              <a:t>80</a:t>
            </a:fld>
            <a:endParaRPr lang="en-US" dirty="0"/>
          </a:p>
        </p:txBody>
      </p:sp>
    </p:spTree>
    <p:extLst>
      <p:ext uri="{BB962C8B-B14F-4D97-AF65-F5344CB8AC3E}">
        <p14:creationId xmlns:p14="http://schemas.microsoft.com/office/powerpoint/2010/main" xmlns="" val="35876859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pPr fontAlgn="auto">
              <a:spcAft>
                <a:spcPts val="0"/>
              </a:spcAft>
              <a:defRPr/>
            </a:pPr>
            <a:r>
              <a:rPr lang="en-US" dirty="0" smtClean="0"/>
              <a:t>.</a:t>
            </a:r>
            <a:endParaRPr lang="en-US" dirty="0"/>
          </a:p>
        </p:txBody>
      </p:sp>
      <p:pic>
        <p:nvPicPr>
          <p:cNvPr id="24579"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04799" y="228600"/>
            <a:ext cx="8047899" cy="6019800"/>
          </a:xfrm>
        </p:spPr>
      </p:pic>
      <p:sp>
        <p:nvSpPr>
          <p:cNvPr id="4" name="Slide Number Placeholder 3"/>
          <p:cNvSpPr>
            <a:spLocks noGrp="1"/>
          </p:cNvSpPr>
          <p:nvPr>
            <p:ph type="sldNum" sz="quarter" idx="15"/>
          </p:nvPr>
        </p:nvSpPr>
        <p:spPr>
          <a:xfrm>
            <a:off x="8572528" y="6328434"/>
            <a:ext cx="609600" cy="521208"/>
          </a:xfrm>
        </p:spPr>
        <p:txBody>
          <a:bodyPr/>
          <a:lstStyle/>
          <a:p>
            <a:fld id="{1FC6612D-892A-4CCF-80D6-C223E750EBFE}" type="slidenum">
              <a:rPr lang="en-US" smtClean="0"/>
              <a:pPr/>
              <a:t>81</a:t>
            </a:fld>
            <a:endParaRPr lang="en-US" dirty="0"/>
          </a:p>
        </p:txBody>
      </p:sp>
    </p:spTree>
    <p:extLst>
      <p:ext uri="{BB962C8B-B14F-4D97-AF65-F5344CB8AC3E}">
        <p14:creationId xmlns:p14="http://schemas.microsoft.com/office/powerpoint/2010/main" xmlns="" val="22587155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176"/>
            <a:ext cx="7467600" cy="560406"/>
          </a:xfrm>
        </p:spPr>
        <p:txBody>
          <a:bodyPr/>
          <a:lstStyle/>
          <a:p>
            <a:r>
              <a:rPr lang="en-US" dirty="0" smtClean="0"/>
              <a:t>ADVANTAGESOF CNC</a:t>
            </a:r>
            <a:endParaRPr lang="en-IN" dirty="0"/>
          </a:p>
        </p:txBody>
      </p:sp>
      <p:sp>
        <p:nvSpPr>
          <p:cNvPr id="3" name="Content Placeholder 2"/>
          <p:cNvSpPr>
            <a:spLocks noGrp="1"/>
          </p:cNvSpPr>
          <p:nvPr>
            <p:ph sz="quarter" idx="1"/>
          </p:nvPr>
        </p:nvSpPr>
        <p:spPr>
          <a:xfrm>
            <a:off x="285720" y="1058842"/>
            <a:ext cx="8858280" cy="5214974"/>
          </a:xfrm>
        </p:spPr>
        <p:txBody>
          <a:bodyPr>
            <a:normAutofit/>
          </a:bodyPr>
          <a:lstStyle/>
          <a:p>
            <a:r>
              <a:rPr lang="en-IN" dirty="0" smtClean="0"/>
              <a:t> High Repeatability and Precision, e.g. Aircraft parts. </a:t>
            </a:r>
          </a:p>
          <a:p>
            <a:r>
              <a:rPr lang="en-IN" dirty="0" smtClean="0"/>
              <a:t>Volume of production is very high. </a:t>
            </a:r>
          </a:p>
          <a:p>
            <a:r>
              <a:rPr lang="en-IN" dirty="0" smtClean="0"/>
              <a:t>Complex contours/surfaces  can be machined</a:t>
            </a:r>
          </a:p>
          <a:p>
            <a:r>
              <a:rPr lang="en-IN" dirty="0" smtClean="0"/>
              <a:t> Flexibility in job change, automatic tool settings, less scrap. </a:t>
            </a:r>
          </a:p>
          <a:p>
            <a:r>
              <a:rPr lang="en-IN" dirty="0" smtClean="0"/>
              <a:t>Safer, better quality. </a:t>
            </a:r>
          </a:p>
          <a:p>
            <a:r>
              <a:rPr lang="en-IN" dirty="0" smtClean="0"/>
              <a:t>Easier to program. </a:t>
            </a:r>
          </a:p>
          <a:p>
            <a:r>
              <a:rPr lang="en-IN" dirty="0" smtClean="0"/>
              <a:t>Easy storage of existing programs. </a:t>
            </a:r>
          </a:p>
          <a:p>
            <a:r>
              <a:rPr lang="en-IN" dirty="0" smtClean="0"/>
              <a:t>Avoids human errors. </a:t>
            </a:r>
          </a:p>
          <a:p>
            <a:r>
              <a:rPr lang="en-IN" dirty="0" smtClean="0"/>
              <a:t>Usually generates closer tolerances than manual machines. </a:t>
            </a:r>
          </a:p>
          <a:p>
            <a:r>
              <a:rPr lang="en-IN" dirty="0" smtClean="0"/>
              <a:t>Program editing at the machine tool. </a:t>
            </a:r>
          </a:p>
        </p:txBody>
      </p:sp>
      <p:sp>
        <p:nvSpPr>
          <p:cNvPr id="4" name="Slide Number Placeholder 3"/>
          <p:cNvSpPr>
            <a:spLocks noGrp="1"/>
          </p:cNvSpPr>
          <p:nvPr>
            <p:ph type="sldNum" sz="quarter" idx="15"/>
          </p:nvPr>
        </p:nvSpPr>
        <p:spPr/>
        <p:txBody>
          <a:bodyPr/>
          <a:lstStyle/>
          <a:p>
            <a:fld id="{1FC6612D-892A-4CCF-80D6-C223E750EBFE}" type="slidenum">
              <a:rPr lang="en-US" smtClean="0"/>
              <a:pPr/>
              <a:t>82</a:t>
            </a:fld>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IN" dirty="0"/>
          </a:p>
        </p:txBody>
      </p:sp>
      <p:sp>
        <p:nvSpPr>
          <p:cNvPr id="3" name="Content Placeholder 2"/>
          <p:cNvSpPr>
            <a:spLocks noGrp="1"/>
          </p:cNvSpPr>
          <p:nvPr>
            <p:ph sz="quarter" idx="1"/>
          </p:nvPr>
        </p:nvSpPr>
        <p:spPr/>
        <p:txBody>
          <a:bodyPr/>
          <a:lstStyle/>
          <a:p>
            <a:r>
              <a:rPr lang="en-IN" dirty="0" smtClean="0"/>
              <a:t>Costly setup.</a:t>
            </a:r>
          </a:p>
          <a:p>
            <a:r>
              <a:rPr lang="en-IN" dirty="0" smtClean="0"/>
              <a:t>Computers, programming knowledge required. </a:t>
            </a:r>
          </a:p>
          <a:p>
            <a:r>
              <a:rPr lang="en-IN" dirty="0" smtClean="0"/>
              <a:t>Maintenance is difficult. </a:t>
            </a:r>
          </a:p>
          <a:p>
            <a:r>
              <a:rPr lang="en-IN" dirty="0" smtClean="0"/>
              <a:t>Machines have to be installed in air conditioned places. </a:t>
            </a:r>
            <a:endParaRPr lang="en-IN" dirty="0"/>
          </a:p>
        </p:txBody>
      </p:sp>
      <p:sp>
        <p:nvSpPr>
          <p:cNvPr id="4" name="Slide Number Placeholder 3"/>
          <p:cNvSpPr>
            <a:spLocks noGrp="1"/>
          </p:cNvSpPr>
          <p:nvPr>
            <p:ph type="sldNum" sz="quarter" idx="15"/>
          </p:nvPr>
        </p:nvSpPr>
        <p:spPr/>
        <p:txBody>
          <a:bodyPr/>
          <a:lstStyle/>
          <a:p>
            <a:fld id="{1FC6612D-892A-4CCF-80D6-C223E750EBFE}" type="slidenum">
              <a:rPr lang="en-US" smtClean="0"/>
              <a:pPr/>
              <a:t>83</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152400" y="685800"/>
            <a:ext cx="8839200" cy="5105400"/>
          </a:xfrm>
        </p:spPr>
        <p:txBody>
          <a:bodyPr/>
          <a:lstStyle/>
          <a:p>
            <a:pPr>
              <a:buFont typeface="Wingdings" pitchFamily="2" charset="2"/>
              <a:buChar char="Ø"/>
            </a:pPr>
            <a:r>
              <a:rPr lang="en-US" sz="2000" dirty="0" smtClean="0">
                <a:latin typeface="Times New Roman" pitchFamily="18" charset="0"/>
                <a:cs typeface="Times New Roman" pitchFamily="18" charset="0"/>
              </a:rPr>
              <a:t>BED – Made Grey CI- Provided with Guide ways for accurate moment of carriage and tail stock</a:t>
            </a:r>
          </a:p>
          <a:p>
            <a:pPr>
              <a:buFont typeface="Wingdings" pitchFamily="2" charset="2"/>
              <a:buChar char="Ø"/>
            </a:pPr>
            <a:r>
              <a:rPr lang="en-US" sz="2000" dirty="0" smtClean="0">
                <a:latin typeface="Times New Roman" pitchFamily="18" charset="0"/>
                <a:cs typeface="Times New Roman" pitchFamily="18" charset="0"/>
              </a:rPr>
              <a:t>HEADSTOCK – Gears and Pulleys – Spindle and chuck to support W/P</a:t>
            </a:r>
          </a:p>
          <a:p>
            <a:pPr>
              <a:buFont typeface="Wingdings" pitchFamily="2" charset="2"/>
              <a:buChar char="Ø"/>
            </a:pPr>
            <a:r>
              <a:rPr lang="en-US" sz="2000" dirty="0" smtClean="0">
                <a:latin typeface="Times New Roman" pitchFamily="18" charset="0"/>
                <a:cs typeface="Times New Roman" pitchFamily="18" charset="0"/>
              </a:rPr>
              <a:t>TAILSTOCK – Support for other end of W/P – Tool Holder</a:t>
            </a:r>
          </a:p>
          <a:p>
            <a:pPr>
              <a:buFont typeface="Wingdings" pitchFamily="2" charset="2"/>
              <a:buChar char="Ø"/>
            </a:pPr>
            <a:r>
              <a:rPr lang="en-US" sz="2000" dirty="0" smtClean="0">
                <a:latin typeface="Times New Roman" pitchFamily="18" charset="0"/>
                <a:cs typeface="Times New Roman" pitchFamily="18" charset="0"/>
              </a:rPr>
              <a:t>CARRIAGE</a:t>
            </a:r>
          </a:p>
          <a:p>
            <a:pPr>
              <a:buFont typeface="Wingdings" pitchFamily="2" charset="2"/>
              <a:buNone/>
            </a:pPr>
            <a:r>
              <a:rPr lang="en-US" sz="2000" dirty="0" smtClean="0">
                <a:latin typeface="Times New Roman" pitchFamily="18" charset="0"/>
                <a:cs typeface="Times New Roman" pitchFamily="18" charset="0"/>
              </a:rPr>
              <a:t>	</a:t>
            </a:r>
            <a:r>
              <a:rPr lang="en-US" sz="2000" b="1" dirty="0" smtClean="0">
                <a:solidFill>
                  <a:schemeClr val="accent2"/>
                </a:solidFill>
                <a:latin typeface="Times New Roman" pitchFamily="18" charset="0"/>
                <a:cs typeface="Times New Roman" pitchFamily="18" charset="0"/>
              </a:rPr>
              <a:t>Saddle</a:t>
            </a:r>
            <a:r>
              <a:rPr lang="en-US" sz="2000" b="1" dirty="0" smtClean="0">
                <a:solidFill>
                  <a:srgbClr val="FF0000"/>
                </a:solidFill>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 Slides along the Bed-ways</a:t>
            </a:r>
            <a:endParaRPr lang="en-US" sz="2000" b="1" dirty="0" smtClean="0">
              <a:solidFill>
                <a:srgbClr val="FF0000"/>
              </a:solidFill>
              <a:latin typeface="Times New Roman" pitchFamily="18" charset="0"/>
              <a:cs typeface="Times New Roman" pitchFamily="18" charset="0"/>
            </a:endParaRPr>
          </a:p>
          <a:p>
            <a:pPr>
              <a:buFont typeface="Wingdings" pitchFamily="2" charset="2"/>
              <a:buNone/>
            </a:pPr>
            <a:r>
              <a:rPr lang="en-US" sz="2000" b="1" dirty="0" smtClean="0">
                <a:solidFill>
                  <a:srgbClr val="FF0000"/>
                </a:solidFill>
                <a:latin typeface="Times New Roman" pitchFamily="18" charset="0"/>
                <a:cs typeface="Times New Roman" pitchFamily="18" charset="0"/>
              </a:rPr>
              <a:t>	</a:t>
            </a:r>
            <a:r>
              <a:rPr lang="en-US" sz="2000" b="1" dirty="0" smtClean="0">
                <a:solidFill>
                  <a:schemeClr val="accent2"/>
                </a:solidFill>
                <a:latin typeface="Times New Roman" pitchFamily="18" charset="0"/>
                <a:cs typeface="Times New Roman" pitchFamily="18" charset="0"/>
              </a:rPr>
              <a:t>Cross-slide</a:t>
            </a:r>
            <a:r>
              <a:rPr lang="en-US" sz="2000" dirty="0" smtClean="0">
                <a:solidFill>
                  <a:srgbClr val="FF0000"/>
                </a:solidFill>
                <a:latin typeface="Times New Roman" pitchFamily="18" charset="0"/>
                <a:cs typeface="Times New Roman" pitchFamily="18" charset="0"/>
              </a:rPr>
              <a:t> – Mounted on saddle and allows cutting tool to provide necessary DOC (Depth of Cut)</a:t>
            </a:r>
            <a:endParaRPr lang="en-US" sz="2000" b="1" dirty="0" smtClean="0">
              <a:solidFill>
                <a:srgbClr val="FF0000"/>
              </a:solidFill>
              <a:latin typeface="Times New Roman" pitchFamily="18" charset="0"/>
              <a:cs typeface="Times New Roman" pitchFamily="18" charset="0"/>
            </a:endParaRPr>
          </a:p>
          <a:p>
            <a:pPr>
              <a:buFont typeface="Wingdings" pitchFamily="2" charset="2"/>
              <a:buNone/>
            </a:pPr>
            <a:r>
              <a:rPr lang="en-US" sz="2000" b="1" dirty="0" smtClean="0">
                <a:solidFill>
                  <a:srgbClr val="FF0000"/>
                </a:solidFill>
                <a:latin typeface="Times New Roman" pitchFamily="18" charset="0"/>
                <a:cs typeface="Times New Roman" pitchFamily="18" charset="0"/>
              </a:rPr>
              <a:t>	</a:t>
            </a:r>
            <a:r>
              <a:rPr lang="en-US" sz="2000" b="1" dirty="0" smtClean="0">
                <a:solidFill>
                  <a:schemeClr val="accent2"/>
                </a:solidFill>
                <a:latin typeface="Times New Roman" pitchFamily="18" charset="0"/>
                <a:cs typeface="Times New Roman" pitchFamily="18" charset="0"/>
              </a:rPr>
              <a:t>Compound rest</a:t>
            </a:r>
            <a:r>
              <a:rPr lang="en-US" sz="2000" dirty="0" smtClean="0">
                <a:solidFill>
                  <a:schemeClr val="accent2"/>
                </a:solidFill>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 Has Circular base graduated in degrees( tool can be </a:t>
            </a:r>
            <a:r>
              <a:rPr lang="en-US" sz="2000" dirty="0" err="1" smtClean="0">
                <a:solidFill>
                  <a:srgbClr val="FF0000"/>
                </a:solidFill>
                <a:latin typeface="Times New Roman" pitchFamily="18" charset="0"/>
                <a:cs typeface="Times New Roman" pitchFamily="18" charset="0"/>
              </a:rPr>
              <a:t>swivelled</a:t>
            </a:r>
            <a:r>
              <a:rPr lang="en-US" sz="2000" dirty="0" smtClean="0">
                <a:solidFill>
                  <a:srgbClr val="FF0000"/>
                </a:solidFill>
                <a:latin typeface="Times New Roman" pitchFamily="18" charset="0"/>
                <a:cs typeface="Times New Roman" pitchFamily="18" charset="0"/>
              </a:rPr>
              <a:t> to  any angle to obtain taper surfaces</a:t>
            </a:r>
            <a:endParaRPr lang="en-US" sz="2000" b="1" dirty="0" smtClean="0">
              <a:solidFill>
                <a:srgbClr val="FF0000"/>
              </a:solidFill>
              <a:latin typeface="Times New Roman" pitchFamily="18" charset="0"/>
              <a:cs typeface="Times New Roman" pitchFamily="18" charset="0"/>
            </a:endParaRPr>
          </a:p>
          <a:p>
            <a:pPr>
              <a:buFont typeface="Wingdings" pitchFamily="2" charset="2"/>
              <a:buNone/>
            </a:pPr>
            <a:r>
              <a:rPr lang="en-US" sz="2000" b="1" dirty="0" smtClean="0">
                <a:solidFill>
                  <a:srgbClr val="FF0000"/>
                </a:solidFill>
                <a:latin typeface="Times New Roman" pitchFamily="18" charset="0"/>
                <a:cs typeface="Times New Roman" pitchFamily="18" charset="0"/>
              </a:rPr>
              <a:t>	</a:t>
            </a:r>
            <a:r>
              <a:rPr lang="en-US" sz="2000" b="1" dirty="0" smtClean="0">
                <a:solidFill>
                  <a:schemeClr val="accent2"/>
                </a:solidFill>
                <a:latin typeface="Times New Roman" pitchFamily="18" charset="0"/>
                <a:cs typeface="Times New Roman" pitchFamily="18" charset="0"/>
              </a:rPr>
              <a:t>Tool-Post</a:t>
            </a:r>
            <a:r>
              <a:rPr lang="en-US" sz="2000" dirty="0" smtClean="0">
                <a:solidFill>
                  <a:srgbClr val="FF0000"/>
                </a:solidFill>
                <a:latin typeface="Times New Roman" pitchFamily="18" charset="0"/>
                <a:cs typeface="Times New Roman" pitchFamily="18" charset="0"/>
              </a:rPr>
              <a:t>- Mounted on compound rest, holds and supports cutting tool</a:t>
            </a:r>
            <a:endParaRPr lang="en-US" sz="2000" b="1" dirty="0" smtClean="0">
              <a:solidFill>
                <a:srgbClr val="FF0000"/>
              </a:solidFill>
              <a:latin typeface="Times New Roman" pitchFamily="18" charset="0"/>
              <a:cs typeface="Times New Roman" pitchFamily="18" charset="0"/>
            </a:endParaRPr>
          </a:p>
          <a:p>
            <a:pPr>
              <a:buFont typeface="Wingdings" pitchFamily="2" charset="2"/>
              <a:buNone/>
            </a:pPr>
            <a:r>
              <a:rPr lang="en-US" sz="2000" b="1" dirty="0" smtClean="0">
                <a:solidFill>
                  <a:srgbClr val="FF0000"/>
                </a:solidFill>
                <a:latin typeface="Times New Roman" pitchFamily="18" charset="0"/>
                <a:cs typeface="Times New Roman" pitchFamily="18" charset="0"/>
              </a:rPr>
              <a:t>	</a:t>
            </a:r>
            <a:r>
              <a:rPr lang="en-US" sz="2000" b="1" dirty="0" smtClean="0">
                <a:solidFill>
                  <a:schemeClr val="accent2"/>
                </a:solidFill>
                <a:latin typeface="Times New Roman" pitchFamily="18" charset="0"/>
                <a:cs typeface="Times New Roman" pitchFamily="18" charset="0"/>
              </a:rPr>
              <a:t>Feed rod</a:t>
            </a:r>
            <a:r>
              <a:rPr lang="en-US" sz="2000" dirty="0" smtClean="0">
                <a:solidFill>
                  <a:schemeClr val="accent2"/>
                </a:solidFill>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 Long shaft that gives automatic feed for carriage</a:t>
            </a:r>
            <a:endParaRPr lang="en-US" sz="2000" b="1" dirty="0" smtClean="0">
              <a:solidFill>
                <a:srgbClr val="FF0000"/>
              </a:solidFill>
              <a:latin typeface="Times New Roman" pitchFamily="18" charset="0"/>
              <a:cs typeface="Times New Roman" pitchFamily="18" charset="0"/>
            </a:endParaRPr>
          </a:p>
          <a:p>
            <a:pPr>
              <a:buFont typeface="Wingdings" pitchFamily="2" charset="2"/>
              <a:buNone/>
            </a:pPr>
            <a:r>
              <a:rPr lang="en-US" sz="2000" b="1" dirty="0" smtClean="0">
                <a:solidFill>
                  <a:srgbClr val="FF0000"/>
                </a:solidFill>
                <a:latin typeface="Times New Roman" pitchFamily="18" charset="0"/>
                <a:cs typeface="Times New Roman" pitchFamily="18" charset="0"/>
              </a:rPr>
              <a:t>	</a:t>
            </a:r>
            <a:r>
              <a:rPr lang="en-US" sz="2000" b="1" dirty="0" smtClean="0">
                <a:solidFill>
                  <a:schemeClr val="accent2"/>
                </a:solidFill>
                <a:latin typeface="Times New Roman" pitchFamily="18" charset="0"/>
                <a:cs typeface="Times New Roman" pitchFamily="18" charset="0"/>
              </a:rPr>
              <a:t>Lead screw</a:t>
            </a:r>
            <a:r>
              <a:rPr lang="en-US" sz="2000" dirty="0" smtClean="0">
                <a:solidFill>
                  <a:schemeClr val="accent2"/>
                </a:solidFill>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 Long Shaft with square threads cut on it (helps in movement of carriage in thread cutting operations)</a:t>
            </a:r>
            <a:endParaRPr lang="en-US" sz="2000" dirty="0" smtClean="0">
              <a:latin typeface="Times New Roman" pitchFamily="18" charset="0"/>
              <a:cs typeface="Times New Roman" pitchFamily="18" charset="0"/>
            </a:endParaRPr>
          </a:p>
          <a:p>
            <a:pPr>
              <a:buFont typeface="Wingdings" pitchFamily="2" charset="2"/>
              <a:buNone/>
            </a:pPr>
            <a:endParaRPr lang="en-IN" sz="2000" dirty="0" smtClean="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5599</TotalTime>
  <Words>3663</Words>
  <Application>Microsoft Office PowerPoint</Application>
  <PresentationFormat>On-screen Show (4:3)</PresentationFormat>
  <Paragraphs>501</Paragraphs>
  <Slides>83</Slides>
  <Notes>34</Notes>
  <HiddenSlides>5</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85" baseType="lpstr">
      <vt:lpstr>Oriel</vt:lpstr>
      <vt:lpstr>Microsoft Equation 3.0</vt:lpstr>
      <vt:lpstr> Machine Tools</vt:lpstr>
      <vt:lpstr>Manufacturing Process</vt:lpstr>
      <vt:lpstr>Machine Tools</vt:lpstr>
      <vt:lpstr>Types of tools</vt:lpstr>
      <vt:lpstr>Lathe:</vt:lpstr>
      <vt:lpstr>Slide 6</vt:lpstr>
      <vt:lpstr>Lathe:</vt:lpstr>
      <vt:lpstr>Parts of Lathe</vt:lpstr>
      <vt:lpstr>Slide 9</vt:lpstr>
      <vt:lpstr>Slide 10</vt:lpstr>
      <vt:lpstr>Lathe Classification</vt:lpstr>
      <vt:lpstr>Slide 12</vt:lpstr>
      <vt:lpstr>Slide 13</vt:lpstr>
      <vt:lpstr>Slide 14</vt:lpstr>
      <vt:lpstr>Slide 15</vt:lpstr>
      <vt:lpstr>Slide 16</vt:lpstr>
      <vt:lpstr>Lathe Operations - Turning</vt:lpstr>
      <vt:lpstr>Slide 18</vt:lpstr>
      <vt:lpstr>Slide 19</vt:lpstr>
      <vt:lpstr>Lathe Operations – Taper Turning</vt:lpstr>
      <vt:lpstr>Slide 21</vt:lpstr>
      <vt:lpstr>Taper Turning by Swiveling the Compound Rest</vt:lpstr>
      <vt:lpstr>Slide 23</vt:lpstr>
      <vt:lpstr>Taper Turning by Swiveling the Compound Rest</vt:lpstr>
      <vt:lpstr>Slide 25</vt:lpstr>
      <vt:lpstr>Slide 26</vt:lpstr>
      <vt:lpstr>Lathe Operations – Facing</vt:lpstr>
      <vt:lpstr>Slide 28</vt:lpstr>
      <vt:lpstr>Slide 29</vt:lpstr>
      <vt:lpstr>Slide 30</vt:lpstr>
      <vt:lpstr>Lathe Operations - Knurling</vt:lpstr>
      <vt:lpstr>Slide 32</vt:lpstr>
      <vt:lpstr>Lathe Operations - Knurling</vt:lpstr>
      <vt:lpstr>Lathe Operations - Thread cutting </vt:lpstr>
      <vt:lpstr>Slide 35</vt:lpstr>
      <vt:lpstr>Slide 36</vt:lpstr>
      <vt:lpstr>Slide 37</vt:lpstr>
      <vt:lpstr>Drilling machines</vt:lpstr>
      <vt:lpstr>Drilling Machines:</vt:lpstr>
      <vt:lpstr>Principle of Drilling :</vt:lpstr>
      <vt:lpstr>Principle of Drilling:</vt:lpstr>
      <vt:lpstr>Drill bit Nomenclature</vt:lpstr>
      <vt:lpstr>Portable Drilling machine</vt:lpstr>
      <vt:lpstr>Bench Drilling Machine</vt:lpstr>
      <vt:lpstr>Construction </vt:lpstr>
      <vt:lpstr>Radial drilling Machine</vt:lpstr>
      <vt:lpstr>Multi spindle drilling Machine</vt:lpstr>
      <vt:lpstr>Automatic Drilling Machine</vt:lpstr>
      <vt:lpstr>Slide 49</vt:lpstr>
      <vt:lpstr>Drilling Machine Operations</vt:lpstr>
      <vt:lpstr>Boring:</vt:lpstr>
      <vt:lpstr>Counter Boring</vt:lpstr>
      <vt:lpstr>Counter Sinking</vt:lpstr>
      <vt:lpstr>Spot Facing:</vt:lpstr>
      <vt:lpstr>Tapping:</vt:lpstr>
      <vt:lpstr>Reaming:</vt:lpstr>
      <vt:lpstr>Introduction </vt:lpstr>
      <vt:lpstr>Milling machine</vt:lpstr>
      <vt:lpstr>Principle of milling</vt:lpstr>
      <vt:lpstr>Classification</vt:lpstr>
      <vt:lpstr>Slide 61</vt:lpstr>
      <vt:lpstr>Slide 62</vt:lpstr>
      <vt:lpstr>Lathe Operations – Drilling </vt:lpstr>
      <vt:lpstr>Lathe Operations – Drilling </vt:lpstr>
      <vt:lpstr>Slide 65</vt:lpstr>
      <vt:lpstr>Slide 66</vt:lpstr>
      <vt:lpstr>Slide 67</vt:lpstr>
      <vt:lpstr>Slide 68</vt:lpstr>
      <vt:lpstr>Slide 69</vt:lpstr>
      <vt:lpstr>Slide 70</vt:lpstr>
      <vt:lpstr>Slide 71</vt:lpstr>
      <vt:lpstr>Computer Numerical Control</vt:lpstr>
      <vt:lpstr>Elements of CNC</vt:lpstr>
      <vt:lpstr>Slide 74</vt:lpstr>
      <vt:lpstr>Slide 75</vt:lpstr>
      <vt:lpstr>.</vt:lpstr>
      <vt:lpstr>.</vt:lpstr>
      <vt:lpstr>.</vt:lpstr>
      <vt:lpstr>.</vt:lpstr>
      <vt:lpstr>.</vt:lpstr>
      <vt:lpstr>.</vt:lpstr>
      <vt:lpstr>ADVANTAGESOF CNC</vt:lpstr>
      <vt:lpstr>DISADVANTAGES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Module-4 Machine Tools and Automation</dc:title>
  <dc:creator>Admin</dc:creator>
  <cp:lastModifiedBy>satheesh</cp:lastModifiedBy>
  <cp:revision>287</cp:revision>
  <dcterms:created xsi:type="dcterms:W3CDTF">2014-10-14T05:33:17Z</dcterms:created>
  <dcterms:modified xsi:type="dcterms:W3CDTF">2018-11-19T14:30:14Z</dcterms:modified>
</cp:coreProperties>
</file>